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4" r:id="rId4"/>
    <p:sldId id="275" r:id="rId5"/>
    <p:sldId id="276" r:id="rId6"/>
    <p:sldId id="277" r:id="rId7"/>
    <p:sldId id="278" r:id="rId8"/>
    <p:sldId id="279" r:id="rId9"/>
    <p:sldId id="280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8" d="100"/>
          <a:sy n="68" d="100"/>
        </p:scale>
        <p:origin x="96" y="210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‹Nº›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‹Nº›</a:t>
            </a:fld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5/24/2015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7DC1BBB0-96F0-4077-A278-0F3FB5C104D3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s-ES_tradnl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Be </a:t>
            </a:r>
            <a:r>
              <a:rPr lang="es-ES_tradnl" sz="5400" b="0" i="0" dirty="0" err="1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used</a:t>
            </a:r>
            <a:r>
              <a:rPr lang="es-ES_tradnl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 </a:t>
            </a:r>
            <a:r>
              <a:rPr lang="es-ES_tradnl" sz="5400" b="0" i="0" dirty="0" err="1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to</a:t>
            </a:r>
            <a:r>
              <a:rPr lang="es-ES_tradnl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 / </a:t>
            </a:r>
            <a:r>
              <a:rPr lang="es-ES_tradnl" sz="5400" b="0" i="0" dirty="0" err="1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Get</a:t>
            </a:r>
            <a:r>
              <a:rPr lang="es-ES_tradnl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 </a:t>
            </a:r>
            <a:r>
              <a:rPr lang="es-ES_tradnl" sz="5400" b="0" i="0" dirty="0" err="1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used</a:t>
            </a:r>
            <a:r>
              <a:rPr lang="es-ES_tradnl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 </a:t>
            </a:r>
            <a:r>
              <a:rPr lang="es-ES_tradnl" sz="5400" b="0" i="0" dirty="0" err="1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to</a:t>
            </a:r>
            <a:endParaRPr lang="es-ES_tradnl" sz="54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spcBef>
                <a:spcPts val="0"/>
              </a:spcBef>
              <a:buNone/>
            </a:pPr>
            <a:r>
              <a:rPr lang="es-ES_tradnl" sz="3200" b="0" i="0" dirty="0" err="1" smtClean="0">
                <a:solidFill>
                  <a:srgbClr val="465562"/>
                </a:solidFill>
              </a:rPr>
              <a:t>Upper</a:t>
            </a:r>
            <a:r>
              <a:rPr lang="es-ES_tradnl" sz="3200" b="0" i="0" dirty="0" smtClean="0">
                <a:solidFill>
                  <a:srgbClr val="465562"/>
                </a:solidFill>
              </a:rPr>
              <a:t> </a:t>
            </a:r>
            <a:r>
              <a:rPr lang="es-ES_tradnl" sz="3200" b="0" i="0" dirty="0" err="1" smtClean="0">
                <a:solidFill>
                  <a:srgbClr val="465562"/>
                </a:solidFill>
              </a:rPr>
              <a:t>Intermediate</a:t>
            </a:r>
            <a:endParaRPr lang="es-ES_tradnl" sz="3200" b="0" i="0" dirty="0" smtClean="0">
              <a:solidFill>
                <a:srgbClr val="465562"/>
              </a:solidFill>
            </a:endParaRPr>
          </a:p>
          <a:p>
            <a:pPr marL="0" indent="0" algn="l">
              <a:spcBef>
                <a:spcPts val="0"/>
              </a:spcBef>
              <a:buNone/>
            </a:pPr>
            <a:r>
              <a:rPr lang="es-ES_tradnl" dirty="0" smtClean="0">
                <a:solidFill>
                  <a:srgbClr val="465562"/>
                </a:solidFill>
              </a:rPr>
              <a:t>5.4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s-ES_tradnl" sz="3200" b="0" i="0" dirty="0" smtClean="0">
                <a:solidFill>
                  <a:srgbClr val="465562"/>
                </a:solidFill>
              </a:rPr>
              <a:t>A.Q.P</a:t>
            </a:r>
            <a:endParaRPr lang="es-ES_tradnl" sz="3200" b="0" i="0" dirty="0">
              <a:solidFill>
                <a:srgbClr val="4655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‘</a:t>
            </a:r>
            <a:r>
              <a:rPr lang="en-US" sz="4400" dirty="0" smtClean="0"/>
              <a:t>Used </a:t>
            </a:r>
            <a:r>
              <a:rPr lang="en-US" sz="4400" dirty="0"/>
              <a:t>to + infinitive’ </a:t>
            </a:r>
            <a:r>
              <a:rPr lang="en-US" sz="4400" dirty="0" smtClean="0">
                <a:solidFill>
                  <a:srgbClr val="FF0000"/>
                </a:solidFill>
              </a:rPr>
              <a:t>OR </a:t>
            </a:r>
            <a:r>
              <a:rPr lang="en-US" sz="4400" dirty="0" smtClean="0"/>
              <a:t>‘Be/Get </a:t>
            </a:r>
            <a:r>
              <a:rPr lang="en-US" sz="4400" dirty="0"/>
              <a:t>used to’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smtClean="0"/>
              <a:t>People </a:t>
            </a:r>
            <a:r>
              <a:rPr lang="en-US" sz="4400" dirty="0"/>
              <a:t>often get confused about the use of </a:t>
            </a:r>
            <a:endParaRPr lang="en-US" sz="4400" dirty="0" smtClean="0"/>
          </a:p>
          <a:p>
            <a:endParaRPr lang="en-US" sz="4400" dirty="0" smtClean="0"/>
          </a:p>
          <a:p>
            <a:pPr lvl="1"/>
            <a:r>
              <a:rPr lang="en-US" sz="4000" b="1" i="1" dirty="0" smtClean="0"/>
              <a:t>used </a:t>
            </a:r>
            <a:r>
              <a:rPr lang="en-US" sz="4000" b="1" i="1" dirty="0"/>
              <a:t>to + infinitive </a:t>
            </a:r>
            <a:r>
              <a:rPr lang="en-US" sz="4000" b="1" i="1" dirty="0" smtClean="0"/>
              <a:t>  </a:t>
            </a:r>
            <a:r>
              <a:rPr lang="en-US" sz="4000" dirty="0" smtClean="0"/>
              <a:t>and </a:t>
            </a:r>
          </a:p>
          <a:p>
            <a:pPr lvl="1"/>
            <a:r>
              <a:rPr lang="en-US" sz="4000" b="1" i="1" dirty="0" smtClean="0"/>
              <a:t>be/get </a:t>
            </a:r>
            <a:r>
              <a:rPr lang="en-US" sz="4000" b="1" i="1" dirty="0"/>
              <a:t>used to + ‘</a:t>
            </a:r>
            <a:r>
              <a:rPr lang="en-US" sz="4000" b="1" i="1" dirty="0" err="1"/>
              <a:t>ing</a:t>
            </a:r>
            <a:r>
              <a:rPr lang="en-US" sz="4000" b="1" i="1" dirty="0"/>
              <a:t>’ </a:t>
            </a:r>
            <a:endParaRPr lang="en-US" sz="4000" b="1" i="1" dirty="0" smtClean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form </a:t>
            </a:r>
            <a:r>
              <a:rPr lang="en-US" sz="4400" dirty="0"/>
              <a:t>because they look </a:t>
            </a:r>
            <a:r>
              <a:rPr lang="en-US" sz="4400" dirty="0" smtClean="0"/>
              <a:t>similar. They   </a:t>
            </a:r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are</a:t>
            </a:r>
            <a:r>
              <a:rPr lang="en-US" sz="4400" dirty="0"/>
              <a:t>, however, completely </a:t>
            </a:r>
            <a:r>
              <a:rPr lang="en-US" sz="4400" dirty="0" smtClean="0"/>
              <a:t>different.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3539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/>
              <a:t>Used </a:t>
            </a:r>
            <a:r>
              <a:rPr lang="en-US" sz="8000" dirty="0"/>
              <a:t>to + </a:t>
            </a:r>
            <a:r>
              <a:rPr lang="en-US" sz="8000" dirty="0" smtClean="0"/>
              <a:t>infinitive</a:t>
            </a:r>
            <a:endParaRPr lang="en-US" sz="8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 use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‘used to’ </a:t>
            </a:r>
            <a:r>
              <a:rPr lang="en-US" sz="3200" dirty="0"/>
              <a:t>to talk about things that happened in the past – actions or states – that no longer happen now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pPr lvl="1"/>
            <a:r>
              <a:rPr lang="en-US" sz="3200" i="1" dirty="0" smtClean="0"/>
              <a:t>She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used to </a:t>
            </a:r>
            <a:r>
              <a:rPr lang="en-US" sz="3200" i="1" dirty="0"/>
              <a:t>be a long distance runner when she was younger</a:t>
            </a:r>
            <a:r>
              <a:rPr lang="en-US" sz="3200" i="1" dirty="0" smtClean="0"/>
              <a:t>.</a:t>
            </a:r>
          </a:p>
          <a:p>
            <a:pPr marL="365760" lvl="1" indent="0">
              <a:buNone/>
            </a:pPr>
            <a:endParaRPr lang="en-US" sz="3200" dirty="0"/>
          </a:p>
          <a:p>
            <a:pPr lvl="1"/>
            <a:r>
              <a:rPr lang="en-US" sz="3200" i="1" dirty="0" smtClean="0"/>
              <a:t>I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used to </a:t>
            </a:r>
            <a:r>
              <a:rPr lang="en-US" sz="3200" i="1" dirty="0"/>
              <a:t>eat meat but I became a vegetarian 5 years ago</a:t>
            </a:r>
            <a:r>
              <a:rPr lang="en-US" sz="3200" i="1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19969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Remember that…….</a:t>
            </a:r>
            <a:endParaRPr lang="en-US" sz="8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negative is ‘didn’t use to’ and questions are formed with ‘Did you use to …?’ </a:t>
            </a:r>
            <a:endParaRPr lang="en-US" sz="3200" dirty="0" smtClean="0"/>
          </a:p>
          <a:p>
            <a:r>
              <a:rPr lang="en-US" sz="3200" dirty="0" smtClean="0"/>
              <a:t>There </a:t>
            </a:r>
            <a:r>
              <a:rPr lang="en-US" sz="3200" dirty="0"/>
              <a:t>is no present tense equivalent of ‘used to’. </a:t>
            </a:r>
            <a:endParaRPr lang="en-US" sz="3200" dirty="0" smtClean="0"/>
          </a:p>
          <a:p>
            <a:r>
              <a:rPr lang="en-US" sz="3200" dirty="0" smtClean="0"/>
              <a:t>To </a:t>
            </a:r>
            <a:r>
              <a:rPr lang="en-US" sz="3200" dirty="0"/>
              <a:t>talk about present habits we use the present simple and an adverb of frequency (usually, always, often, never, etc</a:t>
            </a:r>
            <a:r>
              <a:rPr lang="en-US" sz="3200" dirty="0" smtClean="0"/>
              <a:t>.)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I </a:t>
            </a:r>
            <a:r>
              <a:rPr lang="en-US" sz="3200" dirty="0"/>
              <a:t>often eat at the Japanese restaurant in the city </a:t>
            </a:r>
            <a:r>
              <a:rPr lang="en-US" sz="3200" dirty="0" err="1" smtClean="0"/>
              <a:t>centre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9357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Be/Get </a:t>
            </a:r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used 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</a:t>
            </a:r>
            <a:r>
              <a:rPr lang="en-US" sz="3200" dirty="0"/>
              <a:t>you </a:t>
            </a:r>
            <a:r>
              <a:rPr lang="en-US" sz="3200" b="1" dirty="0"/>
              <a:t>are used to</a:t>
            </a:r>
            <a:r>
              <a:rPr lang="en-US" sz="3200" dirty="0"/>
              <a:t> something, you are accustomed to it – you don’t find it unusual. </a:t>
            </a:r>
            <a:endParaRPr lang="en-US" sz="3200" dirty="0" smtClean="0"/>
          </a:p>
          <a:p>
            <a:r>
              <a:rPr lang="en-US" sz="3200" dirty="0" smtClean="0"/>
              <a:t>If </a:t>
            </a:r>
            <a:r>
              <a:rPr lang="en-US" sz="3200" dirty="0"/>
              <a:t>you </a:t>
            </a:r>
            <a:r>
              <a:rPr lang="en-US" sz="3200" b="1" dirty="0"/>
              <a:t>get used to</a:t>
            </a:r>
            <a:r>
              <a:rPr lang="en-US" sz="3200" dirty="0"/>
              <a:t> something or you </a:t>
            </a:r>
            <a:r>
              <a:rPr lang="en-US" sz="3200" b="1" dirty="0"/>
              <a:t>are getting used to</a:t>
            </a:r>
            <a:r>
              <a:rPr lang="en-US" sz="3200" dirty="0"/>
              <a:t> something you are becoming accustomed to it – it was strange, now it’s not so strange.</a:t>
            </a:r>
          </a:p>
          <a:p>
            <a:pPr lvl="1"/>
            <a:endParaRPr lang="en-US" sz="3200" i="1" dirty="0" smtClean="0"/>
          </a:p>
          <a:p>
            <a:pPr lvl="1"/>
            <a:r>
              <a:rPr lang="en-US" sz="3200" i="1" dirty="0" smtClean="0"/>
              <a:t>I </a:t>
            </a:r>
            <a:r>
              <a:rPr lang="en-US" sz="3200" i="1" dirty="0"/>
              <a:t>found Slovak food very strange at first but I’m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used to </a:t>
            </a:r>
            <a:r>
              <a:rPr lang="en-US" sz="3200" i="1" dirty="0"/>
              <a:t>it now.</a:t>
            </a:r>
            <a:endParaRPr lang="en-US" sz="3200" dirty="0"/>
          </a:p>
          <a:p>
            <a:pPr lvl="1"/>
            <a:r>
              <a:rPr lang="en-US" sz="3200" i="1" dirty="0"/>
              <a:t>I’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m getting used to </a:t>
            </a:r>
            <a:r>
              <a:rPr lang="en-US" sz="3200" i="1" dirty="0"/>
              <a:t>driving on the right.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24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22412" y="152400"/>
            <a:ext cx="9782801" cy="6400800"/>
          </a:xfrm>
        </p:spPr>
        <p:txBody>
          <a:bodyPr>
            <a:normAutofit/>
          </a:bodyPr>
          <a:lstStyle/>
          <a:p>
            <a:r>
              <a:rPr lang="en-US" dirty="0"/>
              <a:t>Both ‘</a:t>
            </a:r>
            <a:r>
              <a:rPr lang="en-US" b="1" dirty="0"/>
              <a:t>be used to</a:t>
            </a:r>
            <a:r>
              <a:rPr lang="en-US" dirty="0"/>
              <a:t>’ and ‘</a:t>
            </a:r>
            <a:r>
              <a:rPr lang="en-US" b="1" dirty="0"/>
              <a:t>get used to</a:t>
            </a:r>
            <a:r>
              <a:rPr lang="en-US" dirty="0"/>
              <a:t>’ are followed by a noun (or pronoun) or the gerund – the ‘</a:t>
            </a:r>
            <a:r>
              <a:rPr lang="en-US" i="1" dirty="0" err="1"/>
              <a:t>ing</a:t>
            </a:r>
            <a:r>
              <a:rPr lang="en-US" dirty="0"/>
              <a:t>’ form of a </a:t>
            </a:r>
            <a:r>
              <a:rPr lang="en-US" dirty="0" smtClean="0"/>
              <a:t>verb.</a:t>
            </a:r>
          </a:p>
          <a:p>
            <a:endParaRPr lang="en-US" dirty="0"/>
          </a:p>
          <a:p>
            <a:pPr lvl="1"/>
            <a:r>
              <a:rPr lang="en-US" sz="2800" i="1" dirty="0" smtClean="0"/>
              <a:t>I </a:t>
            </a:r>
            <a:r>
              <a:rPr lang="en-US" sz="2800" i="1" dirty="0"/>
              <a:t>can’t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get used to </a:t>
            </a:r>
            <a:r>
              <a:rPr lang="en-US" sz="2800" b="1" i="1" dirty="0">
                <a:solidFill>
                  <a:schemeClr val="tx1">
                    <a:lumMod val="75000"/>
                  </a:schemeClr>
                </a:solidFill>
              </a:rPr>
              <a:t>getting </a:t>
            </a:r>
            <a:r>
              <a:rPr lang="en-US" sz="2800" i="1" dirty="0"/>
              <a:t>up so early. I’m tired all the time.</a:t>
            </a:r>
            <a:endParaRPr lang="en-US" sz="2800" dirty="0"/>
          </a:p>
          <a:p>
            <a:pPr lvl="1"/>
            <a:r>
              <a:rPr lang="en-US" sz="2800" i="1" dirty="0"/>
              <a:t>He’s not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used to </a:t>
            </a:r>
            <a:r>
              <a:rPr lang="en-US" sz="2800" i="1" dirty="0"/>
              <a:t>the weather here yet. He’s finding it very </a:t>
            </a:r>
            <a:r>
              <a:rPr lang="en-US" sz="2800" i="1" dirty="0" smtClean="0"/>
              <a:t>cold.</a:t>
            </a:r>
          </a:p>
          <a:p>
            <a:pPr lvl="1"/>
            <a:endParaRPr lang="en-US" sz="2800" dirty="0"/>
          </a:p>
          <a:p>
            <a:r>
              <a:rPr lang="en-US" dirty="0"/>
              <a:t>‘</a:t>
            </a:r>
            <a:r>
              <a:rPr lang="en-US" b="1" dirty="0"/>
              <a:t>Be/get used to</a:t>
            </a:r>
            <a:r>
              <a:rPr lang="en-US" dirty="0"/>
              <a:t>’ can be used with past, present and future tenses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lvl="1"/>
            <a:r>
              <a:rPr lang="en-US" sz="2800" i="1" dirty="0"/>
              <a:t>You might find it strange at first but you’ll soon get used to it.</a:t>
            </a:r>
            <a:endParaRPr lang="en-US" sz="2800" dirty="0"/>
          </a:p>
          <a:p>
            <a:pPr lvl="1"/>
            <a:r>
              <a:rPr lang="en-US" sz="2800" i="1" dirty="0"/>
              <a:t>He wasn’t used to the heat and he caught sunstroke.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44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3435" y="131763"/>
            <a:ext cx="9782801" cy="123983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Fill in the blanks with the following words:</a:t>
            </a:r>
            <a:endParaRPr lang="en-U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sed to     Are you getting used to     didn’t use to 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     was used to        ‘ve got use to </a:t>
            </a:r>
          </a:p>
          <a:p>
            <a:endParaRPr lang="en-US" dirty="0"/>
          </a:p>
          <a:p>
            <a:r>
              <a:rPr lang="en-US" dirty="0" smtClean="0"/>
              <a:t>I ____________ work in a bank but I left and got a job as a gardener.</a:t>
            </a:r>
          </a:p>
          <a:p>
            <a:r>
              <a:rPr lang="en-US" dirty="0" smtClean="0"/>
              <a:t>Since we had the baby I ____________ not getting enough sleep.</a:t>
            </a:r>
          </a:p>
          <a:p>
            <a:r>
              <a:rPr lang="en-US" dirty="0" smtClean="0"/>
              <a:t>How’s the new job? ____________ it yet?</a:t>
            </a:r>
          </a:p>
          <a:p>
            <a:r>
              <a:rPr lang="en-US" dirty="0" smtClean="0"/>
              <a:t>You ____________ smoke! When did you start?</a:t>
            </a:r>
          </a:p>
          <a:p>
            <a:r>
              <a:rPr lang="en-US" dirty="0" smtClean="0"/>
              <a:t>The noise was deafening but the driver ____________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Check your answers</a:t>
            </a:r>
            <a:endParaRPr lang="en-US" sz="8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</a:t>
            </a:r>
            <a:r>
              <a:rPr lang="en-US" b="1" i="1" dirty="0" smtClean="0">
                <a:solidFill>
                  <a:srgbClr val="FF0000"/>
                </a:solidFill>
              </a:rPr>
              <a:t>used to </a:t>
            </a:r>
            <a:r>
              <a:rPr lang="en-US" dirty="0"/>
              <a:t>work in a bank but I left and got a job as a gardener.</a:t>
            </a:r>
          </a:p>
          <a:p>
            <a:r>
              <a:rPr lang="en-US" dirty="0"/>
              <a:t>Since we had the baby I </a:t>
            </a:r>
            <a:r>
              <a:rPr lang="en-US" b="1" i="1" dirty="0" smtClean="0">
                <a:solidFill>
                  <a:srgbClr val="FF0000"/>
                </a:solidFill>
              </a:rPr>
              <a:t>‘ve got use to </a:t>
            </a:r>
            <a:r>
              <a:rPr lang="en-US" dirty="0"/>
              <a:t>not getting enough sleep.</a:t>
            </a:r>
          </a:p>
          <a:p>
            <a:r>
              <a:rPr lang="en-US" dirty="0"/>
              <a:t>How’s the new job? </a:t>
            </a:r>
            <a:r>
              <a:rPr lang="en-US" b="1" i="1" dirty="0" smtClean="0">
                <a:solidFill>
                  <a:srgbClr val="FF0000"/>
                </a:solidFill>
              </a:rPr>
              <a:t>Are you getting used to </a:t>
            </a:r>
            <a:r>
              <a:rPr lang="en-US" dirty="0"/>
              <a:t>it yet?</a:t>
            </a:r>
          </a:p>
          <a:p>
            <a:r>
              <a:rPr lang="en-US" dirty="0"/>
              <a:t>You </a:t>
            </a:r>
            <a:r>
              <a:rPr lang="en-US" b="1" i="1" dirty="0" smtClean="0">
                <a:solidFill>
                  <a:srgbClr val="FF0000"/>
                </a:solidFill>
              </a:rPr>
              <a:t>didn’t use to </a:t>
            </a:r>
            <a:r>
              <a:rPr lang="en-US" dirty="0"/>
              <a:t>smoke! When did you start?</a:t>
            </a:r>
          </a:p>
          <a:p>
            <a:r>
              <a:rPr lang="en-US" dirty="0"/>
              <a:t>The noise was deafening but the driver </a:t>
            </a:r>
            <a:r>
              <a:rPr lang="en-US" b="1" i="1" dirty="0" smtClean="0">
                <a:solidFill>
                  <a:srgbClr val="FF0000"/>
                </a:solidFill>
              </a:rPr>
              <a:t>was used to </a:t>
            </a:r>
            <a:r>
              <a:rPr lang="en-US" dirty="0"/>
              <a:t>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52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_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1A0CA47-699C-49A9-97A8-6E9029CD52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matemáticas con pi (pantalla panorámica)</Template>
  <TotalTime>0</TotalTime>
  <Words>456</Words>
  <Application>Microsoft Office PowerPoint</Application>
  <PresentationFormat>Personalizado</PresentationFormat>
  <Paragraphs>54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Euphemia</vt:lpstr>
      <vt:lpstr>Math_16x9</vt:lpstr>
      <vt:lpstr>Be used to / Get used to</vt:lpstr>
      <vt:lpstr>‘Used to + infinitive’ OR ‘Be/Get used to’</vt:lpstr>
      <vt:lpstr>Used to + infinitive</vt:lpstr>
      <vt:lpstr>Remember that…….</vt:lpstr>
      <vt:lpstr>Be/Get used to</vt:lpstr>
      <vt:lpstr>Presentación de PowerPoint</vt:lpstr>
      <vt:lpstr>Fill in the blanks with the following words:</vt:lpstr>
      <vt:lpstr>Check your answers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2015-05-25T02:03:26Z</dcterms:created>
  <dcterms:modified xsi:type="dcterms:W3CDTF">2015-05-25T03:24:17Z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TC027879479991</vt:lpwstr>
  </property>
</Properties>
</file>