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0" r:id="rId24"/>
    <p:sldId id="278" r:id="rId25"/>
    <p:sldId id="279" r:id="rId26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3168843-C880-441E-ACD0-BD4A211F0569}" type="datetimeFigureOut">
              <a:rPr lang="es-HN" smtClean="0"/>
              <a:pPr/>
              <a:t>08/07/2012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HN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7A5AF-7296-4C25-9A17-BB8AFC672A71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8843-C880-441E-ACD0-BD4A211F0569}" type="datetimeFigureOut">
              <a:rPr lang="es-HN" smtClean="0"/>
              <a:pPr/>
              <a:t>08/07/2012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7A5AF-7296-4C25-9A17-BB8AFC672A71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3168843-C880-441E-ACD0-BD4A211F0569}" type="datetimeFigureOut">
              <a:rPr lang="es-HN" smtClean="0"/>
              <a:pPr/>
              <a:t>08/07/2012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HN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4C7A5AF-7296-4C25-9A17-BB8AFC672A71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8843-C880-441E-ACD0-BD4A211F0569}" type="datetimeFigureOut">
              <a:rPr lang="es-HN" smtClean="0"/>
              <a:pPr/>
              <a:t>08/07/2012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7A5AF-7296-4C25-9A17-BB8AFC672A71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8843-C880-441E-ACD0-BD4A211F0569}" type="datetimeFigureOut">
              <a:rPr lang="es-HN" smtClean="0"/>
              <a:pPr/>
              <a:t>08/07/2012</a:t>
            </a:fld>
            <a:endParaRPr lang="es-HN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4C7A5AF-7296-4C25-9A17-BB8AFC672A71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3168843-C880-441E-ACD0-BD4A211F0569}" type="datetimeFigureOut">
              <a:rPr lang="es-HN" smtClean="0"/>
              <a:pPr/>
              <a:t>08/07/2012</a:t>
            </a:fld>
            <a:endParaRPr lang="es-HN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4C7A5AF-7296-4C25-9A17-BB8AFC672A71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3168843-C880-441E-ACD0-BD4A211F0569}" type="datetimeFigureOut">
              <a:rPr lang="es-HN" smtClean="0"/>
              <a:pPr/>
              <a:t>08/07/2012</a:t>
            </a:fld>
            <a:endParaRPr lang="es-HN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4C7A5AF-7296-4C25-9A17-BB8AFC672A71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HN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8843-C880-441E-ACD0-BD4A211F0569}" type="datetimeFigureOut">
              <a:rPr lang="es-HN" smtClean="0"/>
              <a:pPr/>
              <a:t>08/07/2012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7A5AF-7296-4C25-9A17-BB8AFC672A71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8843-C880-441E-ACD0-BD4A211F0569}" type="datetimeFigureOut">
              <a:rPr lang="es-HN" smtClean="0"/>
              <a:pPr/>
              <a:t>08/07/2012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7A5AF-7296-4C25-9A17-BB8AFC672A71}" type="slidenum">
              <a:rPr lang="es-HN" smtClean="0"/>
              <a:pPr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8843-C880-441E-ACD0-BD4A211F0569}" type="datetimeFigureOut">
              <a:rPr lang="es-HN" smtClean="0"/>
              <a:pPr/>
              <a:t>08/07/2012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7A5AF-7296-4C25-9A17-BB8AFC672A71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3168843-C880-441E-ACD0-BD4A211F0569}" type="datetimeFigureOut">
              <a:rPr lang="es-HN" smtClean="0"/>
              <a:pPr/>
              <a:t>08/07/2012</a:t>
            </a:fld>
            <a:endParaRPr lang="es-HN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4C7A5AF-7296-4C25-9A17-BB8AFC672A71}" type="slidenum">
              <a:rPr lang="es-HN" smtClean="0"/>
              <a:pPr/>
              <a:t>‹Nº›</a:t>
            </a:fld>
            <a:endParaRPr lang="es-HN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HN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3168843-C880-441E-ACD0-BD4A211F0569}" type="datetimeFigureOut">
              <a:rPr lang="es-HN" smtClean="0"/>
              <a:pPr/>
              <a:t>08/07/2012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HN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4C7A5AF-7296-4C25-9A17-BB8AFC672A71}" type="slidenum">
              <a:rPr lang="es-HN" smtClean="0"/>
              <a:pPr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b="1" dirty="0" smtClean="0"/>
              <a:t>A </a:t>
            </a:r>
            <a:r>
              <a:rPr lang="es-HN" b="1" dirty="0" err="1" smtClean="0"/>
              <a:t>or</a:t>
            </a:r>
            <a:r>
              <a:rPr lang="es-HN" b="1" dirty="0" smtClean="0"/>
              <a:t> </a:t>
            </a:r>
            <a:r>
              <a:rPr lang="es-HN" b="1" dirty="0" err="1" smtClean="0"/>
              <a:t>An</a:t>
            </a:r>
            <a:r>
              <a:rPr lang="es-HN" dirty="0" smtClean="0"/>
              <a:t/>
            </a:r>
            <a:br>
              <a:rPr lang="es-HN" dirty="0" smtClean="0"/>
            </a:br>
            <a:r>
              <a:rPr lang="en-US" b="1" dirty="0" smtClean="0"/>
              <a:t>The indefinite articles 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err="1" smtClean="0"/>
              <a:t>Grammar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Notice</a:t>
            </a:r>
            <a:r>
              <a:rPr lang="es-HN" b="1" dirty="0" smtClean="0"/>
              <a:t> </a:t>
            </a:r>
            <a:r>
              <a:rPr lang="es-HN" b="1" dirty="0" err="1" smtClean="0"/>
              <a:t>that</a:t>
            </a:r>
            <a:r>
              <a:rPr lang="es-HN" b="1" dirty="0" smtClean="0"/>
              <a:t>….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We usually say</a:t>
            </a:r>
            <a:r>
              <a:rPr lang="en-US" b="1" dirty="0" smtClean="0"/>
              <a:t>:</a:t>
            </a:r>
          </a:p>
          <a:p>
            <a:endParaRPr lang="en-US" b="1" dirty="0" smtClean="0"/>
          </a:p>
          <a:p>
            <a:pPr>
              <a:buNone/>
            </a:pPr>
            <a:r>
              <a:rPr lang="en-US" b="1" i="1" dirty="0" smtClean="0"/>
              <a:t>				</a:t>
            </a: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b="1" i="1" dirty="0" smtClean="0"/>
              <a:t> </a:t>
            </a:r>
            <a:r>
              <a:rPr lang="en-US" i="1" dirty="0" smtClean="0"/>
              <a:t>hundred</a:t>
            </a:r>
            <a:endParaRPr lang="en-US" b="1" dirty="0" smtClean="0"/>
          </a:p>
          <a:p>
            <a:pPr>
              <a:buNone/>
            </a:pPr>
            <a:r>
              <a:rPr lang="en-US" b="1" i="1" dirty="0" smtClean="0"/>
              <a:t>			</a:t>
            </a:r>
          </a:p>
          <a:p>
            <a:pPr>
              <a:buNone/>
            </a:pPr>
            <a:r>
              <a:rPr lang="en-US" b="1" i="1" dirty="0" smtClean="0"/>
              <a:t>				</a:t>
            </a: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b="1" i="1" dirty="0" smtClean="0"/>
              <a:t> </a:t>
            </a:r>
            <a:r>
              <a:rPr lang="en-US" i="1" dirty="0" smtClean="0"/>
              <a:t>thousand</a:t>
            </a:r>
            <a:endParaRPr lang="en-US" b="1" dirty="0" smtClean="0"/>
          </a:p>
          <a:p>
            <a:pPr>
              <a:buNone/>
            </a:pPr>
            <a:endParaRPr lang="en-US" b="1" i="1" dirty="0" smtClean="0"/>
          </a:p>
          <a:p>
            <a:pPr>
              <a:buNone/>
            </a:pPr>
            <a:r>
              <a:rPr lang="en-US" b="1" i="1" dirty="0" smtClean="0"/>
              <a:t>				</a:t>
            </a: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b="1" i="1" dirty="0" smtClean="0"/>
              <a:t> </a:t>
            </a:r>
            <a:r>
              <a:rPr lang="en-US" i="1" dirty="0" smtClean="0"/>
              <a:t>million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NOTE: 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HN" dirty="0" smtClean="0"/>
          </a:p>
          <a:p>
            <a:r>
              <a:rPr lang="en-US" dirty="0" smtClean="0"/>
              <a:t>That we use</a:t>
            </a:r>
            <a:r>
              <a:rPr lang="en-US" b="1" dirty="0" smtClean="0"/>
              <a:t> </a:t>
            </a:r>
            <a:r>
              <a:rPr lang="en-US" b="1" i="1" dirty="0" smtClean="0"/>
              <a:t>'one</a:t>
            </a:r>
            <a:r>
              <a:rPr lang="en-US" b="1" dirty="0" smtClean="0"/>
              <a:t>' </a:t>
            </a:r>
            <a:r>
              <a:rPr lang="en-US" dirty="0" smtClean="0"/>
              <a:t>to add emphasis or to contrast with other numbers:</a:t>
            </a:r>
            <a:r>
              <a:rPr lang="en-US" b="1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		I don't know </a:t>
            </a:r>
            <a:r>
              <a:rPr lang="en-US" b="1" i="1" dirty="0" smtClean="0"/>
              <a:t>one person</a:t>
            </a:r>
            <a:r>
              <a:rPr lang="en-US" dirty="0" smtClean="0"/>
              <a:t> who likes eating</a:t>
            </a:r>
          </a:p>
          <a:p>
            <a:pPr>
              <a:buNone/>
            </a:pPr>
            <a:r>
              <a:rPr lang="en-US" dirty="0" smtClean="0"/>
              <a:t>		elephant meat.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		We've got </a:t>
            </a:r>
            <a:r>
              <a:rPr lang="en-US" b="1" i="1" dirty="0" smtClean="0"/>
              <a:t>six computers</a:t>
            </a:r>
            <a:r>
              <a:rPr lang="en-US" dirty="0" smtClean="0"/>
              <a:t> but only </a:t>
            </a:r>
            <a:r>
              <a:rPr lang="en-US" b="1" i="1" dirty="0" smtClean="0"/>
              <a:t>one printer</a:t>
            </a:r>
            <a:r>
              <a:rPr lang="en-US" dirty="0" smtClean="0"/>
              <a:t>.</a:t>
            </a:r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There</a:t>
            </a:r>
            <a:r>
              <a:rPr lang="es-HN" b="1" dirty="0" smtClean="0"/>
              <a:t> </a:t>
            </a:r>
            <a:r>
              <a:rPr lang="es-HN" b="1" dirty="0" err="1" smtClean="0"/>
              <a:t>is</a:t>
            </a:r>
            <a:r>
              <a:rPr lang="es-HN" b="1" dirty="0" smtClean="0"/>
              <a:t> no </a:t>
            </a:r>
            <a:r>
              <a:rPr lang="es-HN" b="1" dirty="0" err="1" smtClean="0"/>
              <a:t>article</a:t>
            </a:r>
            <a:r>
              <a:rPr lang="es-HN" b="1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with names of</a:t>
            </a:r>
            <a:r>
              <a:rPr lang="en-US" b="1" dirty="0" smtClean="0"/>
              <a:t> countries</a:t>
            </a:r>
            <a:r>
              <a:rPr lang="en-US" dirty="0" smtClean="0"/>
              <a:t> (if singular)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b="1" i="1" dirty="0" smtClean="0"/>
              <a:t>		Germany</a:t>
            </a:r>
            <a:r>
              <a:rPr lang="en-US" dirty="0" smtClean="0"/>
              <a:t> is an important economic power.</a:t>
            </a:r>
            <a:br>
              <a:rPr lang="en-US" dirty="0" smtClean="0"/>
            </a:br>
            <a:r>
              <a:rPr lang="en-US" dirty="0" smtClean="0"/>
              <a:t>	He's just returned from </a:t>
            </a:r>
            <a:r>
              <a:rPr lang="en-US" b="1" i="1" dirty="0" smtClean="0"/>
              <a:t>Zimbabwe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(</a:t>
            </a:r>
            <a:r>
              <a:rPr lang="en-US" b="1" dirty="0" smtClean="0"/>
              <a:t>But: </a:t>
            </a:r>
            <a:r>
              <a:rPr lang="en-US" dirty="0" smtClean="0"/>
              <a:t>I'm visiting </a:t>
            </a:r>
            <a:r>
              <a:rPr lang="en-US" b="1" i="1" dirty="0" smtClean="0"/>
              <a:t>the United States</a:t>
            </a:r>
            <a:r>
              <a:rPr lang="en-US" dirty="0" smtClean="0"/>
              <a:t> next week.)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There</a:t>
            </a:r>
            <a:r>
              <a:rPr lang="es-HN" b="1" dirty="0" smtClean="0"/>
              <a:t> </a:t>
            </a:r>
            <a:r>
              <a:rPr lang="es-HN" b="1" dirty="0" err="1" smtClean="0"/>
              <a:t>is</a:t>
            </a:r>
            <a:r>
              <a:rPr lang="es-HN" b="1" dirty="0" smtClean="0"/>
              <a:t> no </a:t>
            </a:r>
            <a:r>
              <a:rPr lang="es-HN" b="1" dirty="0" err="1" smtClean="0"/>
              <a:t>article</a:t>
            </a:r>
            <a:r>
              <a:rPr lang="es-HN" b="1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with the names of</a:t>
            </a:r>
            <a:r>
              <a:rPr lang="en-US" b="1" dirty="0" smtClean="0"/>
              <a:t> languages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</a:t>
            </a:r>
          </a:p>
          <a:p>
            <a:pPr>
              <a:buNone/>
            </a:pPr>
            <a:r>
              <a:rPr lang="en-US" b="1" i="1" dirty="0" smtClean="0"/>
              <a:t>		French</a:t>
            </a:r>
            <a:r>
              <a:rPr lang="en-US" dirty="0" smtClean="0"/>
              <a:t> is spoken in Tahiti.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b="1" i="1" dirty="0" smtClean="0"/>
              <a:t>		English</a:t>
            </a:r>
            <a:r>
              <a:rPr lang="en-US" dirty="0" smtClean="0"/>
              <a:t> uses many words of </a:t>
            </a:r>
            <a:r>
              <a:rPr lang="en-US" b="1" i="1" dirty="0" smtClean="0"/>
              <a:t>Latin</a:t>
            </a:r>
            <a:r>
              <a:rPr lang="en-US" dirty="0" smtClean="0"/>
              <a:t> origin.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b="1" i="1" dirty="0" smtClean="0"/>
              <a:t>		Indonesian</a:t>
            </a:r>
            <a:r>
              <a:rPr lang="en-US" dirty="0" smtClean="0"/>
              <a:t> is a relatively new language.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There</a:t>
            </a:r>
            <a:r>
              <a:rPr lang="es-HN" b="1" dirty="0" smtClean="0"/>
              <a:t> </a:t>
            </a:r>
            <a:r>
              <a:rPr lang="es-HN" b="1" dirty="0" err="1" smtClean="0"/>
              <a:t>is</a:t>
            </a:r>
            <a:r>
              <a:rPr lang="es-HN" b="1" dirty="0" smtClean="0"/>
              <a:t> no </a:t>
            </a:r>
            <a:r>
              <a:rPr lang="es-HN" b="1" dirty="0" err="1" smtClean="0"/>
              <a:t>article</a:t>
            </a:r>
            <a:r>
              <a:rPr lang="es-HN" b="1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with the names of</a:t>
            </a:r>
            <a:r>
              <a:rPr lang="en-US" b="1" dirty="0" smtClean="0"/>
              <a:t> meals</a:t>
            </a:r>
            <a:r>
              <a:rPr lang="en-US" dirty="0" smtClean="0"/>
              <a:t>.</a:t>
            </a:r>
            <a:r>
              <a:rPr lang="en-US" u="sng" dirty="0" smtClean="0"/>
              <a:t/>
            </a:r>
            <a:br>
              <a:rPr lang="en-US" u="sng" dirty="0" smtClean="0"/>
            </a:br>
            <a:endParaRPr lang="en-US" u="sng" dirty="0" smtClean="0"/>
          </a:p>
          <a:p>
            <a:pPr>
              <a:buNone/>
            </a:pPr>
            <a:r>
              <a:rPr lang="en-US" b="1" i="1" dirty="0" smtClean="0"/>
              <a:t>			Lunch</a:t>
            </a:r>
            <a:r>
              <a:rPr lang="en-US" dirty="0" smtClean="0"/>
              <a:t> is at midday.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b="1" i="1" dirty="0" smtClean="0"/>
              <a:t>			Dinner</a:t>
            </a:r>
            <a:r>
              <a:rPr lang="en-US" dirty="0" smtClean="0"/>
              <a:t> is in the evening.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b="1" i="1" dirty="0" smtClean="0"/>
              <a:t>			Breakfast</a:t>
            </a:r>
            <a:r>
              <a:rPr lang="en-US" dirty="0" smtClean="0"/>
              <a:t> is the first meal of the day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There</a:t>
            </a:r>
            <a:r>
              <a:rPr lang="es-HN" b="1" dirty="0" smtClean="0"/>
              <a:t> </a:t>
            </a:r>
            <a:r>
              <a:rPr lang="es-HN" b="1" dirty="0" err="1" smtClean="0"/>
              <a:t>is</a:t>
            </a:r>
            <a:r>
              <a:rPr lang="es-HN" b="1" dirty="0" smtClean="0"/>
              <a:t> no </a:t>
            </a:r>
            <a:r>
              <a:rPr lang="es-HN" b="1" dirty="0" err="1" smtClean="0"/>
              <a:t>article</a:t>
            </a:r>
            <a:r>
              <a:rPr lang="es-HN" b="1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with people's </a:t>
            </a:r>
            <a:r>
              <a:rPr lang="en-US" b="1" dirty="0" smtClean="0"/>
              <a:t>names</a:t>
            </a:r>
            <a:r>
              <a:rPr lang="en-US" dirty="0" smtClean="0"/>
              <a:t> (if singular):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b="1" i="1" dirty="0" smtClean="0"/>
              <a:t>			John</a:t>
            </a:r>
            <a:r>
              <a:rPr lang="en-US" dirty="0" smtClean="0"/>
              <a:t>'</a:t>
            </a:r>
            <a:r>
              <a:rPr lang="en-US" i="1" dirty="0" smtClean="0"/>
              <a:t>s</a:t>
            </a:r>
            <a:r>
              <a:rPr lang="en-US" dirty="0" smtClean="0"/>
              <a:t> coming to the party.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b="1" i="1" dirty="0" smtClean="0"/>
              <a:t>			George King</a:t>
            </a:r>
            <a:r>
              <a:rPr lang="en-US" dirty="0" smtClean="0"/>
              <a:t> is my uncle.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b="1" dirty="0" smtClean="0"/>
              <a:t>But:</a:t>
            </a:r>
            <a:r>
              <a:rPr lang="en-US" dirty="0" smtClean="0"/>
              <a:t> we're having lunch with</a:t>
            </a:r>
            <a:r>
              <a:rPr lang="en-US" i="1" dirty="0" smtClean="0"/>
              <a:t> </a:t>
            </a:r>
            <a:r>
              <a:rPr lang="en-US" b="1" i="1" dirty="0" smtClean="0"/>
              <a:t>the </a:t>
            </a:r>
            <a:r>
              <a:rPr lang="en-US" b="1" i="1" dirty="0" err="1" smtClean="0"/>
              <a:t>Morgans</a:t>
            </a:r>
            <a:r>
              <a:rPr lang="en-US" i="1" dirty="0" smtClean="0"/>
              <a:t> </a:t>
            </a:r>
            <a:r>
              <a:rPr lang="en-US" dirty="0" smtClean="0"/>
              <a:t>tomorrow.)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There</a:t>
            </a:r>
            <a:r>
              <a:rPr lang="es-HN" b="1" dirty="0" smtClean="0"/>
              <a:t> </a:t>
            </a:r>
            <a:r>
              <a:rPr lang="es-HN" b="1" dirty="0" err="1" smtClean="0"/>
              <a:t>is</a:t>
            </a:r>
            <a:r>
              <a:rPr lang="es-HN" b="1" dirty="0" smtClean="0"/>
              <a:t> no </a:t>
            </a:r>
            <a:r>
              <a:rPr lang="es-HN" b="1" dirty="0" err="1" smtClean="0"/>
              <a:t>article</a:t>
            </a:r>
            <a:r>
              <a:rPr lang="es-HN" b="1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with </a:t>
            </a:r>
            <a:r>
              <a:rPr lang="en-US" b="1" dirty="0" smtClean="0"/>
              <a:t>titles</a:t>
            </a:r>
            <a:r>
              <a:rPr lang="en-US" dirty="0" smtClean="0"/>
              <a:t> and </a:t>
            </a:r>
            <a:r>
              <a:rPr lang="en-US" b="1" dirty="0" smtClean="0"/>
              <a:t>names</a:t>
            </a:r>
            <a:r>
              <a:rPr lang="en-US" dirty="0" smtClean="0"/>
              <a:t>:</a:t>
            </a: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dirty="0" smtClean="0"/>
              <a:t>		</a:t>
            </a:r>
          </a:p>
          <a:p>
            <a:pPr>
              <a:buNone/>
            </a:pPr>
            <a:r>
              <a:rPr lang="en-US" b="1" i="1" dirty="0" smtClean="0"/>
              <a:t>			Prince Charles</a:t>
            </a:r>
            <a:r>
              <a:rPr lang="en-US" dirty="0" smtClean="0"/>
              <a:t> is </a:t>
            </a:r>
            <a:r>
              <a:rPr lang="en-US" b="1" i="1" dirty="0" smtClean="0"/>
              <a:t>Queen Elizabeth's</a:t>
            </a:r>
            <a:r>
              <a:rPr lang="en-US" dirty="0" smtClean="0"/>
              <a:t> son.</a:t>
            </a:r>
          </a:p>
          <a:p>
            <a:pPr>
              <a:buNone/>
            </a:pPr>
            <a:r>
              <a:rPr lang="en-US" b="1" i="1" dirty="0" smtClean="0"/>
              <a:t>			</a:t>
            </a:r>
          </a:p>
          <a:p>
            <a:pPr>
              <a:buNone/>
            </a:pPr>
            <a:r>
              <a:rPr lang="en-US" b="1" i="1" dirty="0" smtClean="0"/>
              <a:t>			President Kennedy</a:t>
            </a:r>
            <a:r>
              <a:rPr lang="en-US" dirty="0" smtClean="0"/>
              <a:t> was assassinated in 			Dallas.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b="1" i="1" dirty="0" smtClean="0"/>
              <a:t>			Dr. Watson</a:t>
            </a:r>
            <a:r>
              <a:rPr lang="en-US" dirty="0" smtClean="0"/>
              <a:t> was Sherlock Holmes' friend.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(</a:t>
            </a:r>
            <a:r>
              <a:rPr lang="en-US" b="1" dirty="0" smtClean="0"/>
              <a:t>But:</a:t>
            </a:r>
            <a:r>
              <a:rPr lang="en-US" dirty="0" smtClean="0"/>
              <a:t> </a:t>
            </a:r>
            <a:r>
              <a:rPr lang="en-US" b="1" i="1" dirty="0" smtClean="0"/>
              <a:t>the Queen of England, the Pope</a:t>
            </a:r>
            <a:r>
              <a:rPr lang="en-US" i="1" dirty="0" smtClean="0"/>
              <a:t>.</a:t>
            </a:r>
            <a:r>
              <a:rPr lang="en-US" dirty="0" smtClean="0"/>
              <a:t>)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There</a:t>
            </a:r>
            <a:r>
              <a:rPr lang="es-HN" b="1" dirty="0" smtClean="0"/>
              <a:t> </a:t>
            </a:r>
            <a:r>
              <a:rPr lang="es-HN" b="1" dirty="0" err="1" smtClean="0"/>
              <a:t>is</a:t>
            </a:r>
            <a:r>
              <a:rPr lang="es-HN" b="1" dirty="0" smtClean="0"/>
              <a:t> no </a:t>
            </a:r>
            <a:r>
              <a:rPr lang="es-HN" b="1" dirty="0" err="1" smtClean="0"/>
              <a:t>article</a:t>
            </a:r>
            <a:r>
              <a:rPr lang="es-HN" b="1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After the </a:t>
            </a:r>
            <a:r>
              <a:rPr lang="en-US" b="1" dirty="0" smtClean="0"/>
              <a:t>'s </a:t>
            </a:r>
            <a:r>
              <a:rPr lang="en-US" dirty="0" smtClean="0"/>
              <a:t>possessive case: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				His brother's </a:t>
            </a:r>
            <a:r>
              <a:rPr lang="en-US" b="1" i="1" dirty="0" smtClean="0"/>
              <a:t>car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smtClean="0"/>
              <a:t>			</a:t>
            </a:r>
          </a:p>
          <a:p>
            <a:pPr>
              <a:buNone/>
            </a:pPr>
            <a:r>
              <a:rPr lang="en-US" dirty="0" smtClean="0"/>
              <a:t>				Peter's </a:t>
            </a:r>
            <a:r>
              <a:rPr lang="en-US" b="1" i="1" dirty="0" smtClean="0"/>
              <a:t>house</a:t>
            </a:r>
            <a:r>
              <a:rPr lang="en-US" dirty="0" smtClean="0"/>
              <a:t>.</a:t>
            </a:r>
          </a:p>
          <a:p>
            <a:r>
              <a:rPr lang="en-US" dirty="0" smtClean="0"/>
              <a:t>with </a:t>
            </a:r>
            <a:r>
              <a:rPr lang="en-US" b="1" dirty="0" smtClean="0"/>
              <a:t>professions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			</a:t>
            </a:r>
            <a:r>
              <a:rPr lang="en-US" b="1" i="1" dirty="0" smtClean="0"/>
              <a:t>Engineering</a:t>
            </a:r>
            <a:r>
              <a:rPr lang="en-US" dirty="0" smtClean="0"/>
              <a:t> is a useful career.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He'll probably go into </a:t>
            </a:r>
            <a:r>
              <a:rPr lang="en-US" b="1" i="1" dirty="0" smtClean="0"/>
              <a:t>medicine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There</a:t>
            </a:r>
            <a:r>
              <a:rPr lang="es-HN" b="1" dirty="0" smtClean="0"/>
              <a:t> </a:t>
            </a:r>
            <a:r>
              <a:rPr lang="es-HN" b="1" dirty="0" err="1" smtClean="0"/>
              <a:t>is</a:t>
            </a:r>
            <a:r>
              <a:rPr lang="es-HN" b="1" dirty="0" smtClean="0"/>
              <a:t> no </a:t>
            </a:r>
            <a:r>
              <a:rPr lang="es-HN" b="1" dirty="0" err="1" smtClean="0"/>
              <a:t>article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with </a:t>
            </a:r>
            <a:r>
              <a:rPr lang="en-US" b="1" dirty="0" smtClean="0"/>
              <a:t>names of shops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	I'll get the card at </a:t>
            </a:r>
            <a:r>
              <a:rPr lang="en-US" b="1" i="1" dirty="0" smtClean="0"/>
              <a:t>Smith's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		Can you go to </a:t>
            </a:r>
            <a:r>
              <a:rPr lang="en-US" b="1" i="1" dirty="0" smtClean="0"/>
              <a:t>Boots</a:t>
            </a:r>
            <a:r>
              <a:rPr lang="en-US" dirty="0" smtClean="0"/>
              <a:t> for me?</a:t>
            </a:r>
          </a:p>
          <a:p>
            <a:r>
              <a:rPr lang="en-US" dirty="0" smtClean="0"/>
              <a:t>with</a:t>
            </a:r>
            <a:r>
              <a:rPr lang="en-US" b="1" dirty="0" smtClean="0"/>
              <a:t> years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b="1" i="1" dirty="0" smtClean="0"/>
              <a:t>1948</a:t>
            </a:r>
            <a:r>
              <a:rPr lang="en-US" dirty="0" smtClean="0"/>
              <a:t> was a wonderful year.</a:t>
            </a:r>
            <a:br>
              <a:rPr lang="en-US" dirty="0" smtClean="0"/>
            </a:br>
            <a:r>
              <a:rPr lang="en-US" dirty="0" smtClean="0"/>
              <a:t>		Do you remember </a:t>
            </a:r>
            <a:r>
              <a:rPr lang="en-US" b="1" i="1" dirty="0" smtClean="0"/>
              <a:t>1995</a:t>
            </a:r>
            <a:r>
              <a:rPr lang="en-US" dirty="0" smtClean="0"/>
              <a:t>?</a:t>
            </a:r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There</a:t>
            </a:r>
            <a:r>
              <a:rPr lang="es-HN" b="1" dirty="0" smtClean="0"/>
              <a:t> </a:t>
            </a:r>
            <a:r>
              <a:rPr lang="es-HN" b="1" dirty="0" err="1" smtClean="0"/>
              <a:t>is</a:t>
            </a:r>
            <a:r>
              <a:rPr lang="es-HN" b="1" dirty="0" smtClean="0"/>
              <a:t> no </a:t>
            </a:r>
            <a:r>
              <a:rPr lang="es-HN" b="1" dirty="0" err="1" smtClean="0"/>
              <a:t>article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with </a:t>
            </a:r>
            <a:r>
              <a:rPr lang="en-US" b="1" dirty="0" smtClean="0"/>
              <a:t>uncountable nouns: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b="1" i="1" dirty="0" smtClean="0"/>
              <a:t>			Rice</a:t>
            </a:r>
            <a:r>
              <a:rPr lang="en-US" dirty="0" smtClean="0"/>
              <a:t> is the main food in Asia.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b="1" i="1" dirty="0" smtClean="0"/>
              <a:t>			Milk</a:t>
            </a:r>
            <a:r>
              <a:rPr lang="en-US" dirty="0" smtClean="0"/>
              <a:t> is often added to </a:t>
            </a:r>
            <a:r>
              <a:rPr lang="en-US" b="1" i="1" dirty="0" smtClean="0"/>
              <a:t>tea</a:t>
            </a:r>
            <a:r>
              <a:rPr lang="en-US" dirty="0" smtClean="0"/>
              <a:t> in England.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b="1" i="1" dirty="0" smtClean="0"/>
              <a:t>			War</a:t>
            </a:r>
            <a:r>
              <a:rPr lang="en-US" dirty="0" smtClean="0"/>
              <a:t> is destructive.</a:t>
            </a:r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A / AN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/>
            <a:r>
              <a:rPr lang="en-US" dirty="0" smtClean="0"/>
              <a:t>Use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'</a:t>
            </a: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</a:rPr>
              <a:t>a'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smtClean="0"/>
              <a:t>with nouns starting with a </a:t>
            </a:r>
            <a:r>
              <a:rPr lang="en-US" b="1" i="1" dirty="0" smtClean="0"/>
              <a:t>consonant </a:t>
            </a:r>
            <a:r>
              <a:rPr lang="en-US" i="1" dirty="0" smtClean="0"/>
              <a:t>(letters that are not vowels).</a:t>
            </a:r>
          </a:p>
          <a:p>
            <a:pPr algn="ctr"/>
            <a:endParaRPr lang="en-US" i="1" dirty="0" smtClean="0"/>
          </a:p>
          <a:p>
            <a:pPr algn="ctr"/>
            <a:r>
              <a:rPr lang="en-US" dirty="0" smtClean="0"/>
              <a:t>Use </a:t>
            </a:r>
            <a:r>
              <a:rPr lang="en-US" b="1" i="1" dirty="0" smtClean="0">
                <a:solidFill>
                  <a:schemeClr val="accent2">
                    <a:lumMod val="50000"/>
                  </a:schemeClr>
                </a:solidFill>
              </a:rPr>
              <a:t>'an' </a:t>
            </a:r>
            <a:r>
              <a:rPr lang="en-US" dirty="0" smtClean="0"/>
              <a:t>with nouns starting with a </a:t>
            </a:r>
            <a:r>
              <a:rPr lang="en-US" b="1" i="1" dirty="0" smtClean="0"/>
              <a:t>vowel</a:t>
            </a:r>
            <a:r>
              <a:rPr lang="en-US" dirty="0" smtClean="0"/>
              <a:t> (</a:t>
            </a:r>
            <a:r>
              <a:rPr lang="en-US" i="1" dirty="0" err="1" smtClean="0"/>
              <a:t>a,e,i,o,u</a:t>
            </a:r>
            <a:r>
              <a:rPr lang="en-US" dirty="0" smtClean="0"/>
              <a:t>)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There</a:t>
            </a:r>
            <a:r>
              <a:rPr lang="es-HN" b="1" dirty="0" smtClean="0"/>
              <a:t> </a:t>
            </a:r>
            <a:r>
              <a:rPr lang="es-HN" b="1" dirty="0" err="1" smtClean="0"/>
              <a:t>is</a:t>
            </a:r>
            <a:r>
              <a:rPr lang="es-HN" b="1" dirty="0" smtClean="0"/>
              <a:t> no </a:t>
            </a:r>
            <a:r>
              <a:rPr lang="es-HN" b="1" dirty="0" err="1" smtClean="0"/>
              <a:t>article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with the names of</a:t>
            </a:r>
            <a:r>
              <a:rPr lang="en-US" b="1" dirty="0" smtClean="0"/>
              <a:t> individual mountains, lakes and islands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b="1" i="1" dirty="0" smtClean="0"/>
              <a:t>		Mount McKinley</a:t>
            </a:r>
            <a:r>
              <a:rPr lang="en-US" dirty="0" smtClean="0"/>
              <a:t> is the highest mountain in 	Alaska.</a:t>
            </a:r>
            <a:br>
              <a:rPr lang="en-US" dirty="0" smtClean="0"/>
            </a:b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	She lives near </a:t>
            </a:r>
            <a:r>
              <a:rPr lang="en-US" b="1" i="1" dirty="0" smtClean="0"/>
              <a:t>Lake Windermere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	Have you visited </a:t>
            </a:r>
            <a:r>
              <a:rPr lang="en-US" b="1" i="1" dirty="0" smtClean="0"/>
              <a:t>Long Island</a:t>
            </a:r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There</a:t>
            </a:r>
            <a:r>
              <a:rPr lang="es-HN" b="1" dirty="0" smtClean="0"/>
              <a:t> </a:t>
            </a:r>
            <a:r>
              <a:rPr lang="es-HN" b="1" dirty="0" err="1" smtClean="0"/>
              <a:t>is</a:t>
            </a:r>
            <a:r>
              <a:rPr lang="es-HN" b="1" dirty="0" smtClean="0"/>
              <a:t> no </a:t>
            </a:r>
            <a:r>
              <a:rPr lang="es-HN" b="1" dirty="0" err="1" smtClean="0"/>
              <a:t>article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with most </a:t>
            </a:r>
            <a:r>
              <a:rPr lang="en-US" b="1" dirty="0" smtClean="0"/>
              <a:t>names of towns, streets, stations and airports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b="1" i="1" dirty="0" smtClean="0"/>
              <a:t>		Victoria Station</a:t>
            </a:r>
            <a:r>
              <a:rPr lang="en-US" dirty="0" smtClean="0"/>
              <a:t> is in the centre of London.</a:t>
            </a:r>
            <a:br>
              <a:rPr lang="en-US" dirty="0" smtClean="0"/>
            </a:b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	Can you direct me </a:t>
            </a:r>
            <a:r>
              <a:rPr lang="en-US" b="1" dirty="0" smtClean="0"/>
              <a:t>to Bond Street</a:t>
            </a:r>
            <a:r>
              <a:rPr lang="en-US" dirty="0" smtClean="0"/>
              <a:t>?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		She lives in </a:t>
            </a:r>
            <a:r>
              <a:rPr lang="en-US" b="1" dirty="0" smtClean="0"/>
              <a:t>Florence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		They're flying from </a:t>
            </a:r>
            <a:r>
              <a:rPr lang="en-US" b="1" dirty="0" smtClean="0"/>
              <a:t>Heathrow.</a:t>
            </a:r>
            <a:endParaRPr lang="es-HN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762000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There is no article in some </a:t>
            </a:r>
            <a:r>
              <a:rPr lang="en-US" sz="3100" b="1" dirty="0" smtClean="0"/>
              <a:t>fixed expressions</a:t>
            </a:r>
            <a:r>
              <a:rPr lang="en-US" sz="3100" dirty="0" smtClean="0"/>
              <a:t>, for example:</a:t>
            </a:r>
            <a:r>
              <a:rPr lang="en-US" dirty="0" smtClean="0"/>
              <a:t/>
            </a:r>
            <a:br>
              <a:rPr lang="en-US" dirty="0" smtClean="0"/>
            </a:b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by car</a:t>
            </a:r>
          </a:p>
          <a:p>
            <a:r>
              <a:rPr lang="en-US" dirty="0" smtClean="0"/>
              <a:t>by train</a:t>
            </a:r>
          </a:p>
          <a:p>
            <a:r>
              <a:rPr lang="en-US" dirty="0" smtClean="0"/>
              <a:t>by air</a:t>
            </a:r>
          </a:p>
          <a:p>
            <a:r>
              <a:rPr lang="en-US" dirty="0" smtClean="0"/>
              <a:t>on foot</a:t>
            </a:r>
          </a:p>
          <a:p>
            <a:r>
              <a:rPr lang="en-US" dirty="0" smtClean="0"/>
              <a:t>on holiday</a:t>
            </a:r>
          </a:p>
          <a:p>
            <a:r>
              <a:rPr lang="en-US" dirty="0" smtClean="0"/>
              <a:t>on air </a:t>
            </a:r>
            <a:r>
              <a:rPr lang="en-US" i="1" dirty="0" smtClean="0"/>
              <a:t>(in broadcasting)</a:t>
            </a:r>
            <a:endParaRPr lang="en-US" dirty="0" smtClean="0"/>
          </a:p>
          <a:p>
            <a:r>
              <a:rPr lang="en-US" dirty="0" smtClean="0"/>
              <a:t>at school</a:t>
            </a:r>
          </a:p>
          <a:p>
            <a:r>
              <a:rPr lang="en-US" dirty="0" smtClean="0"/>
              <a:t>at work</a:t>
            </a:r>
          </a:p>
          <a:p>
            <a:r>
              <a:rPr lang="en-US" dirty="0" smtClean="0"/>
              <a:t>at University</a:t>
            </a:r>
          </a:p>
          <a:p>
            <a:r>
              <a:rPr lang="en-US" dirty="0" smtClean="0"/>
              <a:t>in church</a:t>
            </a:r>
          </a:p>
          <a:p>
            <a:r>
              <a:rPr lang="en-US" dirty="0" smtClean="0"/>
              <a:t>in prison</a:t>
            </a:r>
          </a:p>
          <a:p>
            <a:r>
              <a:rPr lang="en-US" dirty="0" smtClean="0"/>
              <a:t>in bed</a:t>
            </a:r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HN" dirty="0" err="1" smtClean="0"/>
              <a:t>Grammar</a:t>
            </a:r>
            <a:r>
              <a:rPr lang="es-HN" dirty="0" smtClean="0"/>
              <a:t> page 7</a:t>
            </a:r>
            <a:endParaRPr lang="es-HN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1600200" y="2133600"/>
          <a:ext cx="611505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350"/>
                <a:gridCol w="2038350"/>
                <a:gridCol w="20383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An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A</a:t>
                      </a:r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smtClean="0"/>
                        <a:t>Plural</a:t>
                      </a:r>
                      <a:endParaRPr lang="es-H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 advClick="0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/>
              <a:t>The A, An and The </a:t>
            </a:r>
            <a:endParaRPr lang="es-HN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292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dirty="0" smtClean="0"/>
              <a:t>Fill the spaces with </a:t>
            </a:r>
            <a:r>
              <a:rPr lang="en-US" b="1" dirty="0" smtClean="0"/>
              <a:t>a</a:t>
            </a:r>
            <a:r>
              <a:rPr lang="en-US" dirty="0" smtClean="0"/>
              <a:t>, </a:t>
            </a:r>
            <a:r>
              <a:rPr lang="en-US" b="1" dirty="0" smtClean="0"/>
              <a:t>an</a:t>
            </a:r>
            <a:r>
              <a:rPr lang="en-US" dirty="0" smtClean="0"/>
              <a:t> or </a:t>
            </a:r>
            <a:r>
              <a:rPr lang="en-US" b="1" dirty="0" smtClean="0"/>
              <a:t>the</a:t>
            </a:r>
            <a:r>
              <a:rPr lang="en-US" dirty="0" smtClean="0"/>
              <a:t>.</a:t>
            </a:r>
          </a:p>
          <a:p>
            <a:r>
              <a:rPr lang="en-US" dirty="0" smtClean="0"/>
              <a:t>1 Excuse me. Have you got ______ time? </a:t>
            </a:r>
          </a:p>
          <a:p>
            <a:r>
              <a:rPr lang="en-US" dirty="0" smtClean="0"/>
              <a:t>2 I want ______ new printer for Christmas.</a:t>
            </a:r>
          </a:p>
          <a:p>
            <a:r>
              <a:rPr lang="en-US" dirty="0" smtClean="0"/>
              <a:t> 3 I was four the first time I saw ______ elephant.</a:t>
            </a:r>
          </a:p>
          <a:p>
            <a:r>
              <a:rPr lang="en-US" dirty="0" smtClean="0"/>
              <a:t> 4 I spoke to ______ boss this morning about having next Friday off. </a:t>
            </a:r>
          </a:p>
          <a:p>
            <a:r>
              <a:rPr lang="en-US" dirty="0" smtClean="0"/>
              <a:t>5 It was ______ exciting movie.</a:t>
            </a:r>
          </a:p>
          <a:p>
            <a:r>
              <a:rPr lang="en-US" dirty="0" smtClean="0"/>
              <a:t> 6 She had ______ boiled egg for breakfast.</a:t>
            </a:r>
          </a:p>
          <a:p>
            <a:r>
              <a:rPr lang="en-US" dirty="0" smtClean="0"/>
              <a:t> 7 Have ______ nice day. </a:t>
            </a:r>
          </a:p>
          <a:p>
            <a:r>
              <a:rPr lang="en-US" dirty="0" smtClean="0"/>
              <a:t>8 Where did you buy ______ oranges? </a:t>
            </a:r>
          </a:p>
          <a:p>
            <a:r>
              <a:rPr lang="en-US" dirty="0" smtClean="0"/>
              <a:t>9 ______ apple a day keeps the doctor away. </a:t>
            </a:r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Some</a:t>
            </a:r>
            <a:r>
              <a:rPr lang="es-HN" dirty="0" smtClean="0"/>
              <a:t> more </a:t>
            </a:r>
            <a:r>
              <a:rPr lang="es-HN" dirty="0" err="1" smtClean="0"/>
              <a:t>to</a:t>
            </a:r>
            <a:r>
              <a:rPr lang="es-HN" dirty="0" smtClean="0"/>
              <a:t> </a:t>
            </a:r>
            <a:r>
              <a:rPr lang="es-HN" dirty="0" err="1" smtClean="0"/>
              <a:t>practice</a:t>
            </a:r>
            <a:r>
              <a:rPr lang="es-HN" dirty="0" smtClean="0"/>
              <a:t>…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10 ______ avalanche killed four skiers in Austria today. </a:t>
            </a:r>
          </a:p>
          <a:p>
            <a:r>
              <a:rPr lang="en-US" dirty="0" smtClean="0"/>
              <a:t>11 ______ huge ape ran out of the forest and stole my picnic hamper. </a:t>
            </a:r>
          </a:p>
          <a:p>
            <a:r>
              <a:rPr lang="en-US" dirty="0" smtClean="0"/>
              <a:t>12 Can you tell me ______ way to the post office, please?</a:t>
            </a:r>
          </a:p>
          <a:p>
            <a:r>
              <a:rPr lang="en-US" dirty="0" smtClean="0"/>
              <a:t> 13 My students like to do their activity books lying on ______ floor.</a:t>
            </a:r>
          </a:p>
          <a:p>
            <a:r>
              <a:rPr lang="en-US" dirty="0" smtClean="0"/>
              <a:t> 14 Samantha's bought a new car. It's ______ red one, parked next to that motorbike.</a:t>
            </a:r>
          </a:p>
          <a:p>
            <a:r>
              <a:rPr lang="en-US" dirty="0" smtClean="0"/>
              <a:t> 15 I like this jumper but it's brown. Have you got it in ______ different </a:t>
            </a:r>
            <a:r>
              <a:rPr lang="en-US" dirty="0" err="1" smtClean="0"/>
              <a:t>colour</a:t>
            </a:r>
            <a:r>
              <a:rPr lang="en-US" dirty="0" smtClean="0"/>
              <a:t>?</a:t>
            </a:r>
          </a:p>
          <a:p>
            <a:r>
              <a:rPr lang="en-US" dirty="0" smtClean="0"/>
              <a:t> 16 It's such ______ nice day that I think I'll go and read my book in the park. </a:t>
            </a:r>
          </a:p>
          <a:p>
            <a:r>
              <a:rPr lang="en-US" dirty="0" smtClean="0"/>
              <a:t>17 ______ River Thames flows right through the middle of London.</a:t>
            </a:r>
          </a:p>
          <a:p>
            <a:r>
              <a:rPr lang="en-US" dirty="0" smtClean="0"/>
              <a:t> 18 I saw ______ eagle hovering high above the valley.</a:t>
            </a:r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Examples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b="1" dirty="0" smtClean="0"/>
          </a:p>
          <a:p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A b</a:t>
            </a:r>
            <a:r>
              <a:rPr lang="en-US" dirty="0" smtClean="0"/>
              <a:t>oy</a:t>
            </a:r>
          </a:p>
          <a:p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An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n-US" dirty="0" smtClean="0"/>
              <a:t>pple</a:t>
            </a:r>
          </a:p>
          <a:p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A c</a:t>
            </a:r>
            <a:r>
              <a:rPr lang="en-US" dirty="0" smtClean="0"/>
              <a:t>ar</a:t>
            </a:r>
          </a:p>
          <a:p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An o</a:t>
            </a:r>
            <a:r>
              <a:rPr lang="en-US" dirty="0" smtClean="0"/>
              <a:t>range</a:t>
            </a:r>
          </a:p>
          <a:p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A h</a:t>
            </a:r>
            <a:r>
              <a:rPr lang="en-US" dirty="0" smtClean="0"/>
              <a:t>ouse</a:t>
            </a:r>
          </a:p>
          <a:p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An o</a:t>
            </a:r>
            <a:r>
              <a:rPr lang="en-US" dirty="0" smtClean="0"/>
              <a:t>pera</a:t>
            </a:r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NOTE: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An</a:t>
            </a:r>
            <a:r>
              <a:rPr lang="en-US" b="1" dirty="0" smtClean="0"/>
              <a:t> </a:t>
            </a:r>
            <a:r>
              <a:rPr lang="en-US" dirty="0" smtClean="0"/>
              <a:t>before an </a:t>
            </a:r>
            <a:r>
              <a:rPr lang="en-US" b="1" i="1" dirty="0" smtClean="0">
                <a:solidFill>
                  <a:schemeClr val="accent4">
                    <a:lumMod val="75000"/>
                  </a:schemeClr>
                </a:solidFill>
              </a:rPr>
              <a:t>h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 mute </a:t>
            </a:r>
            <a:r>
              <a:rPr lang="en-US" dirty="0" smtClean="0"/>
              <a:t>– </a:t>
            </a:r>
          </a:p>
          <a:p>
            <a:pPr>
              <a:buNone/>
            </a:pPr>
            <a:r>
              <a:rPr lang="en-US" b="1" dirty="0" smtClean="0"/>
              <a:t>			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an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h</a:t>
            </a:r>
            <a:r>
              <a:rPr lang="en-US" dirty="0" smtClean="0"/>
              <a:t>our</a:t>
            </a:r>
          </a:p>
          <a:p>
            <a:pPr>
              <a:buNone/>
            </a:pPr>
            <a:r>
              <a:rPr lang="en-US" b="1" dirty="0" smtClean="0"/>
              <a:t>			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an</a:t>
            </a:r>
            <a:r>
              <a:rPr lang="en-US" b="1" dirty="0" smtClean="0"/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h</a:t>
            </a:r>
            <a:r>
              <a:rPr lang="en-US" dirty="0" err="1" smtClean="0"/>
              <a:t>onour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b="1" dirty="0" smtClean="0"/>
              <a:t> </a:t>
            </a:r>
            <a:r>
              <a:rPr lang="en-US" dirty="0" smtClean="0"/>
              <a:t>before</a:t>
            </a:r>
            <a:r>
              <a:rPr lang="en-US" i="1" dirty="0" smtClean="0"/>
              <a:t> </a:t>
            </a:r>
            <a:r>
              <a:rPr lang="en-US" b="1" i="1" dirty="0" smtClean="0">
                <a:solidFill>
                  <a:srgbClr val="0070C0"/>
                </a:solidFill>
              </a:rPr>
              <a:t>u</a:t>
            </a:r>
            <a:r>
              <a:rPr lang="en-US" dirty="0" smtClean="0"/>
              <a:t> and </a:t>
            </a:r>
            <a:r>
              <a:rPr lang="en-US" b="1" i="1" dirty="0" err="1" smtClean="0">
                <a:solidFill>
                  <a:srgbClr val="0070C0"/>
                </a:solidFill>
              </a:rPr>
              <a:t>eu</a:t>
            </a:r>
            <a:r>
              <a:rPr lang="en-US" dirty="0" smtClean="0"/>
              <a:t> when they sound like </a:t>
            </a:r>
            <a:r>
              <a:rPr lang="en-US" b="1" i="1" dirty="0" smtClean="0">
                <a:solidFill>
                  <a:srgbClr val="0070C0"/>
                </a:solidFill>
              </a:rPr>
              <a:t>'you'</a:t>
            </a:r>
            <a:r>
              <a:rPr lang="en-US" i="1" dirty="0" smtClean="0"/>
              <a:t>:</a:t>
            </a:r>
          </a:p>
          <a:p>
            <a:pPr>
              <a:buNone/>
            </a:pPr>
            <a:r>
              <a:rPr lang="en-US" i="1" dirty="0" smtClean="0"/>
              <a:t>			</a:t>
            </a: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i="1" dirty="0" smtClean="0"/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eu</a:t>
            </a:r>
            <a:r>
              <a:rPr lang="en-US" dirty="0" err="1" smtClean="0"/>
              <a:t>ropean</a:t>
            </a:r>
            <a:endParaRPr lang="en-US" dirty="0" smtClean="0"/>
          </a:p>
          <a:p>
            <a:pPr>
              <a:buNone/>
            </a:pPr>
            <a:r>
              <a:rPr lang="en-US" i="1" dirty="0" smtClean="0"/>
              <a:t>			</a:t>
            </a: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70C0"/>
                </a:solidFill>
              </a:rPr>
              <a:t>u</a:t>
            </a:r>
            <a:r>
              <a:rPr lang="en-US" dirty="0" smtClean="0"/>
              <a:t>niversity</a:t>
            </a:r>
          </a:p>
          <a:p>
            <a:pPr>
              <a:buNone/>
            </a:pPr>
            <a:r>
              <a:rPr lang="en-US" i="1" dirty="0" smtClean="0"/>
              <a:t>			</a:t>
            </a: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70C0"/>
                </a:solidFill>
              </a:rPr>
              <a:t>u</a:t>
            </a:r>
            <a:r>
              <a:rPr lang="en-US" dirty="0" smtClean="0"/>
              <a:t>nit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 indefinite article is used: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to refer to something for the first time:</a:t>
            </a:r>
          </a:p>
          <a:p>
            <a:pPr>
              <a:buNone/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	</a:t>
            </a:r>
            <a:r>
              <a:rPr lang="en-US" b="1" i="1" dirty="0" smtClean="0">
                <a:solidFill>
                  <a:schemeClr val="accent2">
                    <a:lumMod val="50000"/>
                  </a:schemeClr>
                </a:solidFill>
              </a:rPr>
              <a:t>An</a:t>
            </a: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b="1" i="1" dirty="0" smtClean="0"/>
              <a:t>elephant</a:t>
            </a:r>
            <a:r>
              <a:rPr lang="en-US" dirty="0" smtClean="0"/>
              <a:t> and </a:t>
            </a: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b="1" i="1" dirty="0" smtClean="0"/>
              <a:t> mouse</a:t>
            </a:r>
            <a:r>
              <a:rPr lang="en-US" dirty="0" smtClean="0"/>
              <a:t> fell in love.</a:t>
            </a:r>
            <a:br>
              <a:rPr lang="en-US" dirty="0" smtClean="0"/>
            </a:br>
            <a:r>
              <a:rPr lang="en-US" dirty="0" smtClean="0"/>
              <a:t>	Would you like </a:t>
            </a: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b="1" i="1" dirty="0" smtClean="0"/>
              <a:t> drink</a:t>
            </a:r>
            <a:r>
              <a:rPr lang="en-US" dirty="0" smtClean="0"/>
              <a:t>?</a:t>
            </a:r>
            <a:br>
              <a:rPr lang="en-US" dirty="0" smtClean="0"/>
            </a:br>
            <a:r>
              <a:rPr lang="en-US" dirty="0" smtClean="0"/>
              <a:t>	I've finally got </a:t>
            </a: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b="1" i="1" dirty="0" smtClean="0"/>
              <a:t> good job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to refer to a particular member of a group or class</a:t>
            </a:r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Examples</a:t>
            </a:r>
            <a:r>
              <a:rPr lang="es-HN" b="1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with names of jobs: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John is </a:t>
            </a: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b="1" i="1" dirty="0" smtClean="0"/>
              <a:t> doctor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		Mary is training to be </a:t>
            </a:r>
            <a:r>
              <a:rPr lang="en-US" b="1" i="1" dirty="0" smtClean="0">
                <a:solidFill>
                  <a:schemeClr val="accent2">
                    <a:lumMod val="50000"/>
                  </a:schemeClr>
                </a:solidFill>
              </a:rPr>
              <a:t>an</a:t>
            </a:r>
            <a:r>
              <a:rPr lang="en-US" b="1" i="1" dirty="0" smtClean="0"/>
              <a:t> engineer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		He wants to be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</a:rPr>
              <a:t>a </a:t>
            </a:r>
            <a:r>
              <a:rPr lang="en-US" b="1" i="1" dirty="0" smtClean="0"/>
              <a:t>dancer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b="1" dirty="0" smtClean="0"/>
              <a:t>with nationalities and religions: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John is </a:t>
            </a:r>
            <a:r>
              <a:rPr lang="en-US" b="1" i="1" dirty="0" smtClean="0">
                <a:solidFill>
                  <a:schemeClr val="accent2">
                    <a:lumMod val="50000"/>
                  </a:schemeClr>
                </a:solidFill>
              </a:rPr>
              <a:t>an</a:t>
            </a:r>
            <a:r>
              <a:rPr lang="en-US" b="1" i="1" dirty="0" smtClean="0"/>
              <a:t> Englishman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		Kate is </a:t>
            </a: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b="1" i="1" dirty="0" smtClean="0"/>
              <a:t> Catholic</a:t>
            </a:r>
            <a:r>
              <a:rPr lang="en-US" dirty="0" smtClean="0"/>
              <a:t>.</a:t>
            </a:r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More </a:t>
            </a:r>
            <a:r>
              <a:rPr lang="es-HN" b="1" dirty="0" err="1" smtClean="0"/>
              <a:t>examples</a:t>
            </a:r>
            <a:r>
              <a:rPr lang="es-HN" b="1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with musical instruments: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Sherlock Holmes was playing </a:t>
            </a: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b="1" i="1" dirty="0" smtClean="0"/>
              <a:t> violin</a:t>
            </a:r>
            <a:r>
              <a:rPr lang="en-US" dirty="0" smtClean="0"/>
              <a:t> 			when the visitor arrived.</a:t>
            </a:r>
          </a:p>
          <a:p>
            <a:r>
              <a:rPr lang="en-US" dirty="0" smtClean="0"/>
              <a:t>(</a:t>
            </a:r>
            <a:r>
              <a:rPr lang="en-US" b="1" dirty="0" smtClean="0"/>
              <a:t>BUT</a:t>
            </a:r>
            <a:r>
              <a:rPr lang="en-US" dirty="0" smtClean="0"/>
              <a:t> to describe the activity we say "He plays the violin.") </a:t>
            </a:r>
          </a:p>
          <a:p>
            <a:endParaRPr lang="en-US" dirty="0" smtClean="0"/>
          </a:p>
          <a:p>
            <a:r>
              <a:rPr lang="en-US" b="1" dirty="0" smtClean="0"/>
              <a:t>with names of days: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I was born on </a:t>
            </a: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b="1" i="1" dirty="0" smtClean="0"/>
              <a:t> Thursday</a:t>
            </a:r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Still</a:t>
            </a:r>
            <a:r>
              <a:rPr lang="es-HN" b="1" dirty="0" smtClean="0"/>
              <a:t> more </a:t>
            </a:r>
            <a:r>
              <a:rPr lang="es-HN" b="1" dirty="0" err="1" smtClean="0"/>
              <a:t>examples</a:t>
            </a:r>
            <a:r>
              <a:rPr lang="es-HN" b="1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to refer to a kind of, or example of something: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the mouse had </a:t>
            </a: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b="1" i="1" dirty="0" smtClean="0"/>
              <a:t> tiny nose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the elephant had </a:t>
            </a: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b="1" i="1" dirty="0" smtClean="0"/>
              <a:t> long trunk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it was </a:t>
            </a: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b="1" i="1" dirty="0" smtClean="0"/>
              <a:t> very strange car</a:t>
            </a:r>
            <a:r>
              <a:rPr lang="en-US" i="1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with singular nouns, after the words </a:t>
            </a:r>
            <a:r>
              <a:rPr lang="en-US" b="1" i="1" dirty="0" smtClean="0"/>
              <a:t>'what' </a:t>
            </a:r>
            <a:r>
              <a:rPr lang="en-US" b="1" dirty="0" smtClean="0"/>
              <a:t>and </a:t>
            </a:r>
            <a:r>
              <a:rPr lang="en-US" b="1" i="1" dirty="0" smtClean="0"/>
              <a:t>'such'</a:t>
            </a:r>
            <a:r>
              <a:rPr lang="en-US" b="1" dirty="0" smtClean="0"/>
              <a:t>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What </a:t>
            </a: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b="1" i="1" dirty="0" smtClean="0"/>
              <a:t> shame</a:t>
            </a:r>
            <a:r>
              <a:rPr lang="en-US" dirty="0" smtClean="0"/>
              <a:t>!</a:t>
            </a:r>
            <a:br>
              <a:rPr lang="en-US" dirty="0" smtClean="0"/>
            </a:br>
            <a:r>
              <a:rPr lang="en-US" dirty="0" smtClean="0"/>
              <a:t>		She's such </a:t>
            </a: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b="1" i="1" dirty="0" smtClean="0"/>
              <a:t> beautiful girl</a:t>
            </a:r>
            <a:r>
              <a:rPr lang="en-US" i="1" dirty="0" smtClean="0"/>
              <a:t>.</a:t>
            </a:r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And: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meaning 'one', referring to a single object or person: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	I'd like </a:t>
            </a:r>
            <a:r>
              <a:rPr lang="en-US" b="1" i="1" dirty="0" smtClean="0">
                <a:solidFill>
                  <a:schemeClr val="accent2">
                    <a:lumMod val="50000"/>
                  </a:schemeClr>
                </a:solidFill>
              </a:rPr>
              <a:t>an</a:t>
            </a:r>
            <a:r>
              <a:rPr lang="en-US" b="1" i="1" dirty="0" smtClean="0"/>
              <a:t> orange</a:t>
            </a:r>
            <a:r>
              <a:rPr lang="en-US" dirty="0" smtClean="0"/>
              <a:t> and two lemons please.</a:t>
            </a:r>
            <a:br>
              <a:rPr lang="en-US" dirty="0" smtClean="0"/>
            </a:br>
            <a:r>
              <a:rPr lang="en-US" dirty="0" smtClean="0"/>
              <a:t>		</a:t>
            </a:r>
          </a:p>
          <a:p>
            <a:pPr>
              <a:buNone/>
            </a:pPr>
            <a:r>
              <a:rPr lang="en-US" dirty="0" smtClean="0"/>
              <a:t>			The burglar took </a:t>
            </a: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</a:rPr>
              <a:t>a</a:t>
            </a:r>
            <a:r>
              <a:rPr lang="en-US" b="1" i="1" dirty="0" smtClean="0"/>
              <a:t> diamond necklace</a:t>
            </a:r>
            <a:r>
              <a:rPr lang="en-US" dirty="0" smtClean="0"/>
              <a:t> and 		</a:t>
            </a:r>
            <a:r>
              <a:rPr lang="en-US" b="1" i="1" dirty="0" smtClean="0"/>
              <a:t>a valuable painting</a:t>
            </a:r>
            <a:r>
              <a:rPr lang="en-US" dirty="0" smtClean="0"/>
              <a:t>.</a:t>
            </a:r>
          </a:p>
          <a:p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282</TotalTime>
  <Words>533</Words>
  <Application>Microsoft Office PowerPoint</Application>
  <PresentationFormat>Presentación en pantalla (4:3)</PresentationFormat>
  <Paragraphs>159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Intermedio</vt:lpstr>
      <vt:lpstr>A or An The indefinite articles </vt:lpstr>
      <vt:lpstr>A / AN</vt:lpstr>
      <vt:lpstr>Examples</vt:lpstr>
      <vt:lpstr>NOTE:</vt:lpstr>
      <vt:lpstr>The indefinite article is used:</vt:lpstr>
      <vt:lpstr>Examples:</vt:lpstr>
      <vt:lpstr>More examples:</vt:lpstr>
      <vt:lpstr>Still more examples:</vt:lpstr>
      <vt:lpstr>And:</vt:lpstr>
      <vt:lpstr>Notice that….</vt:lpstr>
      <vt:lpstr>NOTE: </vt:lpstr>
      <vt:lpstr>There is no article:</vt:lpstr>
      <vt:lpstr>There is no article:</vt:lpstr>
      <vt:lpstr>There is no article:</vt:lpstr>
      <vt:lpstr>There is no article:</vt:lpstr>
      <vt:lpstr>There is no article:</vt:lpstr>
      <vt:lpstr>There is no article:</vt:lpstr>
      <vt:lpstr>There is no article</vt:lpstr>
      <vt:lpstr>There is no article</vt:lpstr>
      <vt:lpstr>There is no article</vt:lpstr>
      <vt:lpstr>There is no article</vt:lpstr>
      <vt:lpstr> There is no article in some fixed expressions, for example: </vt:lpstr>
      <vt:lpstr>Grammar page 7</vt:lpstr>
      <vt:lpstr>The A, An and The </vt:lpstr>
      <vt:lpstr>Some more to practice…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or An The indefinite articles </dc:title>
  <dc:creator>Any</dc:creator>
  <cp:lastModifiedBy>Any</cp:lastModifiedBy>
  <cp:revision>4</cp:revision>
  <dcterms:created xsi:type="dcterms:W3CDTF">2012-07-08T20:51:16Z</dcterms:created>
  <dcterms:modified xsi:type="dcterms:W3CDTF">2012-07-09T03:23:00Z</dcterms:modified>
</cp:coreProperties>
</file>