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9676BDC6-7985-45D8-BC78-BFCFCE227933}"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00914-29C8-4C8A-B6BB-53B2F4E559C8}"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6BDC6-7985-45D8-BC78-BFCFCE227933}"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6BDC6-7985-45D8-BC78-BFCFCE227933}"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6BDC6-7985-45D8-BC78-BFCFCE227933}"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9676BDC6-7985-45D8-BC78-BFCFCE227933}" type="datetimeFigureOut">
              <a:rPr lang="en-US" smtClean="0"/>
              <a:t>9/24/2014</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5F500914-29C8-4C8A-B6BB-53B2F4E559C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76BDC6-7985-45D8-BC78-BFCFCE227933}"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76BDC6-7985-45D8-BC78-BFCFCE227933}" type="datetimeFigureOut">
              <a:rPr lang="en-US" smtClean="0"/>
              <a:t>9/24/2014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76BDC6-7985-45D8-BC78-BFCFCE227933}" type="datetimeFigureOut">
              <a:rPr lang="en-US" smtClean="0"/>
              <a:t>9/24/2014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6BDC6-7985-45D8-BC78-BFCFCE227933}" type="datetimeFigureOut">
              <a:rPr lang="en-US" smtClean="0"/>
              <a:t>9/24/2014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500914-29C8-4C8A-B6BB-53B2F4E559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76BDC6-7985-45D8-BC78-BFCFCE227933}"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00914-29C8-4C8A-B6BB-53B2F4E559C8}"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9676BDC6-7985-45D8-BC78-BFCFCE227933}"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00914-29C8-4C8A-B6BB-53B2F4E559C8}"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9676BDC6-7985-45D8-BC78-BFCFCE227933}" type="datetimeFigureOut">
              <a:rPr lang="en-US" smtClean="0"/>
              <a:t>9/24/2014</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5F500914-29C8-4C8A-B6BB-53B2F4E559C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305800" cy="6463308"/>
          </a:xfrm>
          <a:prstGeom prst="rect">
            <a:avLst/>
          </a:prstGeom>
        </p:spPr>
        <p:txBody>
          <a:bodyPr wrap="square">
            <a:spAutoFit/>
          </a:bodyPr>
          <a:lstStyle/>
          <a:p>
            <a:pPr algn="ctr"/>
            <a:r>
              <a:rPr lang="en-US" sz="2400" b="1" dirty="0" smtClean="0">
                <a:solidFill>
                  <a:srgbClr val="FFFF00"/>
                </a:solidFill>
                <a:latin typeface="Comic Sans MS" panose="030F0702030302020204" pitchFamily="66" charset="0"/>
              </a:rPr>
              <a:t>Hi</a:t>
            </a:r>
          </a:p>
          <a:p>
            <a:r>
              <a:rPr lang="en-US" sz="2000" dirty="0" smtClean="0">
                <a:latin typeface="Comic Sans MS" panose="030F0702030302020204" pitchFamily="66" charset="0"/>
              </a:rPr>
              <a:t>This is the plain, everyday expression that you should probably use most.</a:t>
            </a:r>
          </a:p>
          <a:p>
            <a:pPr algn="ctr"/>
            <a:r>
              <a:rPr lang="en-US" sz="2800" b="1" dirty="0" smtClean="0">
                <a:solidFill>
                  <a:srgbClr val="FFFF00"/>
                </a:solidFill>
                <a:latin typeface="Comic Sans MS" panose="030F0702030302020204" pitchFamily="66" charset="0"/>
              </a:rPr>
              <a:t>Good morning</a:t>
            </a:r>
          </a:p>
          <a:p>
            <a:r>
              <a:rPr lang="en-US" sz="2000" dirty="0" smtClean="0">
                <a:latin typeface="Comic Sans MS" panose="030F0702030302020204" pitchFamily="66" charset="0"/>
              </a:rPr>
              <a:t>Say this the first time you see someone in the morning. It sounds nice, though a little formal.</a:t>
            </a:r>
          </a:p>
          <a:p>
            <a:pPr algn="ctr"/>
            <a:r>
              <a:rPr lang="en-US" sz="2800" b="1" dirty="0" smtClean="0">
                <a:solidFill>
                  <a:srgbClr val="FFFF00"/>
                </a:solidFill>
                <a:latin typeface="Comic Sans MS" panose="030F0702030302020204" pitchFamily="66" charset="0"/>
              </a:rPr>
              <a:t>Morning!</a:t>
            </a:r>
          </a:p>
          <a:p>
            <a:r>
              <a:rPr lang="en-US" sz="2000" dirty="0" smtClean="0">
                <a:latin typeface="Comic Sans MS" panose="030F0702030302020204" pitchFamily="66" charset="0"/>
              </a:rPr>
              <a:t>This is a more casual version of "Good morning"</a:t>
            </a:r>
          </a:p>
          <a:p>
            <a:pPr algn="ctr"/>
            <a:r>
              <a:rPr lang="en-US" sz="2800" b="1" dirty="0" smtClean="0">
                <a:solidFill>
                  <a:srgbClr val="FFFF00"/>
                </a:solidFill>
                <a:latin typeface="Comic Sans MS" panose="030F0702030302020204" pitchFamily="66" charset="0"/>
              </a:rPr>
              <a:t>Good afternoon / Good evening</a:t>
            </a:r>
            <a:r>
              <a:rPr lang="en-US" sz="2000" dirty="0" smtClean="0">
                <a:latin typeface="Comic Sans MS" panose="030F0702030302020204" pitchFamily="66" charset="0"/>
              </a:rPr>
              <a:t>.</a:t>
            </a:r>
          </a:p>
          <a:p>
            <a:r>
              <a:rPr lang="en-US" sz="2000" dirty="0" smtClean="0">
                <a:latin typeface="Comic Sans MS" panose="030F0702030302020204" pitchFamily="66" charset="0"/>
              </a:rPr>
              <a:t>These are more formal than "Good morning". You might say "Good afternoon" to a customer that you don't know well, or on stage when giving a speech or lecture.</a:t>
            </a:r>
          </a:p>
          <a:p>
            <a:pPr algn="ctr"/>
            <a:r>
              <a:rPr lang="en-US" sz="2800" b="1" dirty="0" smtClean="0">
                <a:solidFill>
                  <a:srgbClr val="FFFF00"/>
                </a:solidFill>
                <a:latin typeface="Comic Sans MS" panose="030F0702030302020204" pitchFamily="66" charset="0"/>
              </a:rPr>
              <a:t>Hey</a:t>
            </a:r>
          </a:p>
          <a:p>
            <a:endParaRPr lang="en-US" sz="2000" dirty="0" smtClean="0">
              <a:latin typeface="Comic Sans MS" panose="030F0702030302020204" pitchFamily="66" charset="0"/>
            </a:endParaRPr>
          </a:p>
          <a:p>
            <a:r>
              <a:rPr lang="en-US" sz="2000" dirty="0" smtClean="0">
                <a:latin typeface="Comic Sans MS" panose="030F0702030302020204" pitchFamily="66" charset="0"/>
              </a:rPr>
              <a:t>Use "Hey" with people that you know well. It's not exactly rude to use with strangers, but it might be confusing. The person that you say "Hey" to might think, "Huh? Do I know this person?"</a:t>
            </a:r>
          </a:p>
          <a:p>
            <a:endParaRPr lang="en-US" sz="2000" dirty="0" smtClean="0">
              <a:latin typeface="Comic Sans MS" panose="030F0702030302020204" pitchFamily="66" charset="0"/>
            </a:endParaRPr>
          </a:p>
          <a:p>
            <a:endParaRPr lang="en-US" dirty="0"/>
          </a:p>
        </p:txBody>
      </p:sp>
    </p:spTree>
    <p:extLst>
      <p:ext uri="{BB962C8B-B14F-4D97-AF65-F5344CB8AC3E}">
        <p14:creationId xmlns:p14="http://schemas.microsoft.com/office/powerpoint/2010/main" val="2348152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1"/>
            <a:ext cx="8153400" cy="6740307"/>
          </a:xfrm>
          <a:prstGeom prst="rect">
            <a:avLst/>
          </a:prstGeom>
        </p:spPr>
        <p:txBody>
          <a:bodyPr wrap="square">
            <a:spAutoFit/>
          </a:bodyPr>
          <a:lstStyle/>
          <a:p>
            <a:pPr algn="ctr"/>
            <a:r>
              <a:rPr lang="en-US" sz="2000" b="1" dirty="0" smtClean="0">
                <a:solidFill>
                  <a:srgbClr val="FFFF00"/>
                </a:solidFill>
                <a:latin typeface="Comic Sans MS" panose="030F0702030302020204" pitchFamily="66" charset="0"/>
              </a:rPr>
              <a:t>"Sup?</a:t>
            </a:r>
          </a:p>
          <a:p>
            <a:r>
              <a:rPr lang="en-US" sz="2000" dirty="0" smtClean="0">
                <a:latin typeface="Comic Sans MS" panose="030F0702030302020204" pitchFamily="66" charset="0"/>
              </a:rPr>
              <a:t>This is a slang version of "What's up?". Use it if you're a teenager or want to pretend that you are one :)</a:t>
            </a:r>
          </a:p>
          <a:p>
            <a:pPr algn="ctr"/>
            <a:r>
              <a:rPr lang="en-US" sz="2400" b="1" dirty="0" smtClean="0">
                <a:solidFill>
                  <a:srgbClr val="FFFF00"/>
                </a:solidFill>
                <a:latin typeface="Comic Sans MS" panose="030F0702030302020204" pitchFamily="66" charset="0"/>
              </a:rPr>
              <a:t>How's it going?</a:t>
            </a:r>
          </a:p>
          <a:p>
            <a:r>
              <a:rPr lang="en-US" sz="2000" dirty="0" smtClean="0">
                <a:latin typeface="Comic Sans MS" panose="030F0702030302020204" pitchFamily="66" charset="0"/>
              </a:rPr>
              <a:t>"How's it going" looks like a question, but sometimes it's not. You can say this to someone instead of "hello", even if you're only passing them by and don't intend to wait to hear their answer.</a:t>
            </a:r>
          </a:p>
          <a:p>
            <a:pPr algn="ctr"/>
            <a:r>
              <a:rPr lang="en-US" sz="2400" b="1" dirty="0" smtClean="0">
                <a:solidFill>
                  <a:srgbClr val="FFFF00"/>
                </a:solidFill>
                <a:latin typeface="Comic Sans MS" panose="030F0702030302020204" pitchFamily="66" charset="0"/>
              </a:rPr>
              <a:t>Howdy</a:t>
            </a:r>
          </a:p>
          <a:p>
            <a:r>
              <a:rPr lang="en-US" sz="2000" dirty="0" smtClean="0">
                <a:latin typeface="Comic Sans MS" panose="030F0702030302020204" pitchFamily="66" charset="0"/>
              </a:rPr>
              <a:t>This is a Southern way to say "Hello". You might sound like you're pretending to be a cowboy if you use it.</a:t>
            </a:r>
          </a:p>
          <a:p>
            <a:pPr algn="ctr"/>
            <a:r>
              <a:rPr lang="en-US" sz="2400" b="1" dirty="0" smtClean="0">
                <a:solidFill>
                  <a:srgbClr val="FFFF00"/>
                </a:solidFill>
                <a:latin typeface="Comic Sans MS" panose="030F0702030302020204" pitchFamily="66" charset="0"/>
              </a:rPr>
              <a:t>Well hello!</a:t>
            </a:r>
          </a:p>
          <a:p>
            <a:r>
              <a:rPr lang="en-US" sz="2000" dirty="0" smtClean="0">
                <a:latin typeface="Comic Sans MS" panose="030F0702030302020204" pitchFamily="66" charset="0"/>
              </a:rPr>
              <a:t>Say "Hi" this way when you're surprised to see someone, or if you haven't seen them in a long time. It makes you seem excited.</a:t>
            </a:r>
          </a:p>
          <a:p>
            <a:endParaRPr lang="en-US" sz="2000" dirty="0">
              <a:latin typeface="Comic Sans MS" panose="030F0702030302020204" pitchFamily="66" charset="0"/>
            </a:endParaRPr>
          </a:p>
          <a:p>
            <a:pPr algn="ctr"/>
            <a:r>
              <a:rPr lang="en-US" sz="2400" b="1" dirty="0" smtClean="0">
                <a:solidFill>
                  <a:srgbClr val="FFFF00"/>
                </a:solidFill>
                <a:latin typeface="Comic Sans MS" panose="030F0702030302020204" pitchFamily="66" charset="0"/>
              </a:rPr>
              <a:t>Why hello there</a:t>
            </a:r>
            <a:r>
              <a:rPr lang="en-US" sz="2000" dirty="0" smtClean="0">
                <a:solidFill>
                  <a:srgbClr val="FFFF00"/>
                </a:solidFill>
                <a:latin typeface="Comic Sans MS" panose="030F0702030302020204" pitchFamily="66" charset="0"/>
              </a:rPr>
              <a:t>.</a:t>
            </a:r>
          </a:p>
          <a:p>
            <a:r>
              <a:rPr lang="en-US" sz="2000" dirty="0" smtClean="0">
                <a:latin typeface="Comic Sans MS" panose="030F0702030302020204" pitchFamily="66" charset="0"/>
              </a:rPr>
              <a:t>A man might say this to a beautiful woman, including his own girlfriend or wife if she's wearing something sexy. When you say this with the correct intonation, it makes you sound attracted to the person you're talking to.</a:t>
            </a:r>
          </a:p>
          <a:p>
            <a:endParaRPr lang="en-US" dirty="0" smtClean="0"/>
          </a:p>
          <a:p>
            <a:r>
              <a:rPr lang="en-US" dirty="0" smtClean="0"/>
              <a:t>.</a:t>
            </a:r>
            <a:endParaRPr lang="en-US" dirty="0"/>
          </a:p>
        </p:txBody>
      </p:sp>
    </p:spTree>
    <p:extLst>
      <p:ext uri="{BB962C8B-B14F-4D97-AF65-F5344CB8AC3E}">
        <p14:creationId xmlns:p14="http://schemas.microsoft.com/office/powerpoint/2010/main" val="2583220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7346"/>
            <a:ext cx="8382000" cy="4247317"/>
          </a:xfrm>
          <a:prstGeom prst="rect">
            <a:avLst/>
          </a:prstGeom>
        </p:spPr>
        <p:txBody>
          <a:bodyPr wrap="square">
            <a:spAutoFit/>
          </a:bodyPr>
          <a:lstStyle/>
          <a:p>
            <a:pPr algn="ctr"/>
            <a:r>
              <a:rPr lang="en-US" sz="2400" b="1" dirty="0" smtClean="0">
                <a:solidFill>
                  <a:srgbClr val="FFFF00"/>
                </a:solidFill>
                <a:latin typeface="Comic Sans MS" panose="030F0702030302020204" pitchFamily="66" charset="0"/>
              </a:rPr>
              <a:t>Greetings!</a:t>
            </a:r>
          </a:p>
          <a:p>
            <a:r>
              <a:rPr lang="en-US" dirty="0" smtClean="0">
                <a:latin typeface="Comic Sans MS" panose="030F0702030302020204" pitchFamily="66" charset="0"/>
              </a:rPr>
              <a:t>This is an extremely formal greeting. Robots on TV and movies say "Hello" this way. You can use it to be funny if you're tired of using other phrases.</a:t>
            </a:r>
          </a:p>
          <a:p>
            <a:endParaRPr lang="en-US" dirty="0" smtClean="0">
              <a:latin typeface="Comic Sans MS" panose="030F0702030302020204" pitchFamily="66" charset="0"/>
            </a:endParaRPr>
          </a:p>
          <a:p>
            <a:pPr algn="ctr"/>
            <a:r>
              <a:rPr lang="en-US" sz="2400" b="1" dirty="0" smtClean="0">
                <a:solidFill>
                  <a:srgbClr val="FFFF00"/>
                </a:solidFill>
                <a:latin typeface="Comic Sans MS" panose="030F0702030302020204" pitchFamily="66" charset="0"/>
              </a:rPr>
              <a:t>Look who it is!</a:t>
            </a:r>
          </a:p>
          <a:p>
            <a:r>
              <a:rPr lang="en-US" dirty="0" smtClean="0">
                <a:latin typeface="Comic Sans MS" panose="030F0702030302020204" pitchFamily="66" charset="0"/>
              </a:rPr>
              <a:t>You can use this when you see someone that you haven't seen in a long time. It sounds really excited.</a:t>
            </a:r>
          </a:p>
          <a:p>
            <a:endParaRPr lang="en-US" dirty="0" smtClean="0">
              <a:latin typeface="Comic Sans MS" panose="030F0702030302020204" pitchFamily="66" charset="0"/>
            </a:endParaRPr>
          </a:p>
          <a:p>
            <a:pPr algn="ctr"/>
            <a:r>
              <a:rPr lang="en-US" sz="2400" b="1" dirty="0" smtClean="0">
                <a:solidFill>
                  <a:srgbClr val="FFFF00"/>
                </a:solidFill>
                <a:latin typeface="Comic Sans MS" panose="030F0702030302020204" pitchFamily="66" charset="0"/>
              </a:rPr>
              <a:t>Look what the cat dragged in!</a:t>
            </a:r>
          </a:p>
          <a:p>
            <a:r>
              <a:rPr lang="en-US" dirty="0" smtClean="0">
                <a:latin typeface="Comic Sans MS" panose="030F0702030302020204" pitchFamily="66" charset="0"/>
              </a:rPr>
              <a:t>This is an energetic, teasing way to say "Hello" to someone that you haven't seen in a while. It's a kind of joke. You're saying that the person looks like a dead mouse or some piece of trash that a cat has found and carried inside. Of course, it's not serious. You only say this to tease the person. But not everyone thinks this joke is funny.</a:t>
            </a:r>
            <a:endParaRPr lang="en-US" dirty="0">
              <a:latin typeface="Comic Sans MS" panose="030F0702030302020204" pitchFamily="66" charset="0"/>
            </a:endParaRPr>
          </a:p>
        </p:txBody>
      </p:sp>
    </p:spTree>
    <p:extLst>
      <p:ext uri="{BB962C8B-B14F-4D97-AF65-F5344CB8AC3E}">
        <p14:creationId xmlns:p14="http://schemas.microsoft.com/office/powerpoint/2010/main" val="2877610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82468"/>
            <a:ext cx="7924800" cy="6032421"/>
          </a:xfrm>
          <a:prstGeom prst="rect">
            <a:avLst/>
          </a:prstGeom>
        </p:spPr>
        <p:txBody>
          <a:bodyPr wrap="square">
            <a:spAutoFit/>
          </a:bodyPr>
          <a:lstStyle/>
          <a:p>
            <a:pPr algn="ctr"/>
            <a:r>
              <a:rPr lang="en-US" sz="2800" dirty="0" smtClean="0">
                <a:solidFill>
                  <a:srgbClr val="FFFF00"/>
                </a:solidFill>
                <a:latin typeface="Comic Sans MS" panose="030F0702030302020204" pitchFamily="66" charset="0"/>
              </a:rPr>
              <a:t>9 ways to say "goodbye</a:t>
            </a:r>
            <a:r>
              <a:rPr lang="en-US" dirty="0" smtClean="0">
                <a:latin typeface="Comic Sans MS" panose="030F0702030302020204" pitchFamily="66" charset="0"/>
              </a:rPr>
              <a:t>"</a:t>
            </a:r>
          </a:p>
          <a:p>
            <a:r>
              <a:rPr lang="en-US" dirty="0" smtClean="0">
                <a:latin typeface="Comic Sans MS" panose="030F0702030302020204" pitchFamily="66" charset="0"/>
              </a:rPr>
              <a:t> </a:t>
            </a:r>
          </a:p>
          <a:p>
            <a:r>
              <a:rPr lang="en-US" dirty="0" smtClean="0">
                <a:latin typeface="Comic Sans MS" panose="030F0702030302020204" pitchFamily="66" charset="0"/>
              </a:rPr>
              <a:t>1</a:t>
            </a:r>
            <a:r>
              <a:rPr lang="en-US" sz="2000" dirty="0" smtClean="0">
                <a:latin typeface="Comic Sans MS" panose="030F0702030302020204" pitchFamily="66" charset="0"/>
              </a:rPr>
              <a:t>) </a:t>
            </a:r>
            <a:r>
              <a:rPr lang="en-US" sz="2800" dirty="0" smtClean="0">
                <a:solidFill>
                  <a:srgbClr val="FFFF00"/>
                </a:solidFill>
                <a:latin typeface="Comic Sans MS" panose="030F0702030302020204" pitchFamily="66" charset="0"/>
              </a:rPr>
              <a:t>"</a:t>
            </a:r>
            <a:r>
              <a:rPr lang="en-US" sz="2800" b="1" dirty="0" smtClean="0">
                <a:solidFill>
                  <a:srgbClr val="FFFF00"/>
                </a:solidFill>
                <a:latin typeface="Comic Sans MS" panose="030F0702030302020204" pitchFamily="66" charset="0"/>
              </a:rPr>
              <a:t>See you later" or "see </a:t>
            </a:r>
            <a:r>
              <a:rPr lang="en-US" sz="2800" b="1" dirty="0" err="1" smtClean="0">
                <a:solidFill>
                  <a:srgbClr val="FFFF00"/>
                </a:solidFill>
                <a:latin typeface="Comic Sans MS" panose="030F0702030302020204" pitchFamily="66" charset="0"/>
              </a:rPr>
              <a:t>ya</a:t>
            </a:r>
            <a:r>
              <a:rPr lang="en-US" sz="2800" b="1" dirty="0" smtClean="0">
                <a:solidFill>
                  <a:srgbClr val="FFFF00"/>
                </a:solidFill>
                <a:latin typeface="Comic Sans MS" panose="030F0702030302020204" pitchFamily="66" charset="0"/>
              </a:rPr>
              <a:t> later</a:t>
            </a:r>
            <a:r>
              <a:rPr lang="en-US" sz="2000" dirty="0" smtClean="0">
                <a:latin typeface="Comic Sans MS" panose="030F0702030302020204" pitchFamily="66" charset="0"/>
              </a:rPr>
              <a:t>" : This becomes more casual when you use "</a:t>
            </a:r>
            <a:r>
              <a:rPr lang="en-US" sz="2000" dirty="0" err="1" smtClean="0">
                <a:latin typeface="Comic Sans MS" panose="030F0702030302020204" pitchFamily="66" charset="0"/>
              </a:rPr>
              <a:t>ya</a:t>
            </a:r>
            <a:r>
              <a:rPr lang="en-US" sz="2000" dirty="0" smtClean="0">
                <a:latin typeface="Comic Sans MS" panose="030F0702030302020204" pitchFamily="66" charset="0"/>
              </a:rPr>
              <a:t>" instead of "you."</a:t>
            </a:r>
          </a:p>
          <a:p>
            <a:r>
              <a:rPr lang="en-US" sz="2000" dirty="0" smtClean="0">
                <a:latin typeface="Comic Sans MS" panose="030F0702030302020204" pitchFamily="66" charset="0"/>
              </a:rPr>
              <a:t> 2) </a:t>
            </a:r>
            <a:r>
              <a:rPr lang="en-US" sz="2800" b="1" dirty="0" smtClean="0">
                <a:solidFill>
                  <a:srgbClr val="FFFF00"/>
                </a:solidFill>
                <a:latin typeface="Comic Sans MS" panose="030F0702030302020204" pitchFamily="66" charset="0"/>
              </a:rPr>
              <a:t>"See you soon" or "see </a:t>
            </a:r>
            <a:r>
              <a:rPr lang="en-US" sz="2800" b="1" dirty="0" err="1" smtClean="0">
                <a:solidFill>
                  <a:srgbClr val="FFFF00"/>
                </a:solidFill>
                <a:latin typeface="Comic Sans MS" panose="030F0702030302020204" pitchFamily="66" charset="0"/>
              </a:rPr>
              <a:t>ya</a:t>
            </a:r>
            <a:r>
              <a:rPr lang="en-US" sz="2800" b="1" dirty="0" smtClean="0">
                <a:solidFill>
                  <a:srgbClr val="FFFF00"/>
                </a:solidFill>
                <a:latin typeface="Comic Sans MS" panose="030F0702030302020204" pitchFamily="66" charset="0"/>
              </a:rPr>
              <a:t> soon</a:t>
            </a:r>
            <a:r>
              <a:rPr lang="en-US" sz="2000" dirty="0" smtClean="0">
                <a:latin typeface="Comic Sans MS" panose="030F0702030302020204" pitchFamily="66" charset="0"/>
              </a:rPr>
              <a:t>" : This is similar to the example above. It can be used to indicate that you want to or plan to meet with the person again soon.</a:t>
            </a:r>
          </a:p>
          <a:p>
            <a:r>
              <a:rPr lang="en-US" sz="2000" dirty="0" smtClean="0">
                <a:latin typeface="Comic Sans MS" panose="030F0702030302020204" pitchFamily="66" charset="0"/>
              </a:rPr>
              <a:t> 3) </a:t>
            </a:r>
            <a:r>
              <a:rPr lang="en-US" sz="2800" b="1" dirty="0" smtClean="0">
                <a:solidFill>
                  <a:srgbClr val="FFFF00"/>
                </a:solidFill>
                <a:latin typeface="Comic Sans MS" panose="030F0702030302020204" pitchFamily="66" charset="0"/>
              </a:rPr>
              <a:t>"Take care" </a:t>
            </a:r>
            <a:r>
              <a:rPr lang="en-US" sz="2000" dirty="0" smtClean="0">
                <a:latin typeface="Comic Sans MS" panose="030F0702030302020204" pitchFamily="66" charset="0"/>
              </a:rPr>
              <a:t>: This could be formal or casual, but is usually used with people you know or care about. You might use this in an email or written letter.</a:t>
            </a:r>
          </a:p>
          <a:p>
            <a:pPr algn="ctr"/>
            <a:r>
              <a:rPr lang="en-US" sz="2000" dirty="0" smtClean="0">
                <a:latin typeface="Comic Sans MS" panose="030F0702030302020204" pitchFamily="66" charset="0"/>
              </a:rPr>
              <a:t>4) </a:t>
            </a:r>
            <a:r>
              <a:rPr lang="en-US" sz="2800" b="1" dirty="0" smtClean="0">
                <a:solidFill>
                  <a:srgbClr val="FFFF00"/>
                </a:solidFill>
                <a:latin typeface="Comic Sans MS" panose="030F0702030302020204" pitchFamily="66" charset="0"/>
              </a:rPr>
              <a:t>"Take it easy</a:t>
            </a:r>
            <a:r>
              <a:rPr lang="en-US" sz="2000" dirty="0" smtClean="0">
                <a:latin typeface="Comic Sans MS" panose="030F0702030302020204" pitchFamily="66" charset="0"/>
              </a:rPr>
              <a:t>" : This is not used now, in 2013, as much as it was used in the 1980's and 1990's. However, it is casual and means "take care."</a:t>
            </a:r>
          </a:p>
          <a:p>
            <a:r>
              <a:rPr lang="en-US" sz="2000" dirty="0" smtClean="0">
                <a:latin typeface="Comic Sans MS" panose="030F0702030302020204" pitchFamily="66" charset="0"/>
              </a:rPr>
              <a:t> </a:t>
            </a:r>
          </a:p>
          <a:p>
            <a:pPr algn="ctr"/>
            <a:r>
              <a:rPr lang="en-US" sz="2000" dirty="0" smtClean="0">
                <a:latin typeface="Comic Sans MS" panose="030F0702030302020204" pitchFamily="66" charset="0"/>
              </a:rPr>
              <a:t>5) </a:t>
            </a:r>
            <a:r>
              <a:rPr lang="en-US" sz="2800" b="1" dirty="0" smtClean="0">
                <a:solidFill>
                  <a:srgbClr val="FFFF00"/>
                </a:solidFill>
                <a:latin typeface="Comic Sans MS" panose="030F0702030302020204" pitchFamily="66" charset="0"/>
              </a:rPr>
              <a:t>"</a:t>
            </a:r>
            <a:r>
              <a:rPr lang="en-US" sz="2800" b="1" dirty="0" err="1" smtClean="0">
                <a:solidFill>
                  <a:srgbClr val="FFFF00"/>
                </a:solidFill>
                <a:latin typeface="Comic Sans MS" panose="030F0702030302020204" pitchFamily="66" charset="0"/>
              </a:rPr>
              <a:t>Gotta</a:t>
            </a:r>
            <a:r>
              <a:rPr lang="en-US" sz="2800" b="1" dirty="0" smtClean="0">
                <a:solidFill>
                  <a:srgbClr val="FFFF00"/>
                </a:solidFill>
                <a:latin typeface="Comic Sans MS" panose="030F0702030302020204" pitchFamily="66" charset="0"/>
              </a:rPr>
              <a:t> go!" </a:t>
            </a:r>
            <a:r>
              <a:rPr lang="en-US" sz="2000" dirty="0" smtClean="0">
                <a:latin typeface="Comic Sans MS" panose="030F0702030302020204" pitchFamily="66" charset="0"/>
              </a:rPr>
              <a:t>This is used in casual situations when you want to escape the conversation quickly and you don't want to go through a longer or more sentimental goodbye.</a:t>
            </a:r>
            <a:endParaRPr lang="en-US" sz="2000" dirty="0">
              <a:latin typeface="Comic Sans MS" panose="030F0702030302020204" pitchFamily="66" charset="0"/>
            </a:endParaRPr>
          </a:p>
        </p:txBody>
      </p:sp>
    </p:spTree>
    <p:extLst>
      <p:ext uri="{BB962C8B-B14F-4D97-AF65-F5344CB8AC3E}">
        <p14:creationId xmlns:p14="http://schemas.microsoft.com/office/powerpoint/2010/main" val="1936032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1"/>
            <a:ext cx="7848600" cy="4893647"/>
          </a:xfrm>
          <a:prstGeom prst="rect">
            <a:avLst/>
          </a:prstGeom>
        </p:spPr>
        <p:txBody>
          <a:bodyPr wrap="square">
            <a:spAutoFit/>
          </a:bodyPr>
          <a:lstStyle/>
          <a:p>
            <a:pPr algn="ctr"/>
            <a:r>
              <a:rPr lang="en-US" sz="2000" dirty="0" smtClean="0">
                <a:latin typeface="Comic Sans MS" panose="030F0702030302020204" pitchFamily="66" charset="0"/>
              </a:rPr>
              <a:t>6) </a:t>
            </a:r>
            <a:r>
              <a:rPr lang="en-US" sz="2800" b="1" dirty="0" smtClean="0">
                <a:solidFill>
                  <a:srgbClr val="FFFF00"/>
                </a:solidFill>
                <a:latin typeface="Comic Sans MS" panose="030F0702030302020204" pitchFamily="66" charset="0"/>
              </a:rPr>
              <a:t>"Talk to you soon" </a:t>
            </a:r>
            <a:r>
              <a:rPr lang="en-US" sz="2000" dirty="0" smtClean="0">
                <a:latin typeface="Comic Sans MS" panose="030F0702030302020204" pitchFamily="66" charset="0"/>
              </a:rPr>
              <a:t>: This is used more often in writing emails or on the phone than in daily spoken interactions. It is usually casual.</a:t>
            </a:r>
          </a:p>
          <a:p>
            <a:r>
              <a:rPr lang="en-US" sz="2000" dirty="0" smtClean="0">
                <a:latin typeface="Comic Sans MS" panose="030F0702030302020204" pitchFamily="66" charset="0"/>
              </a:rPr>
              <a:t> </a:t>
            </a:r>
          </a:p>
          <a:p>
            <a:pPr algn="ctr"/>
            <a:r>
              <a:rPr lang="en-US" sz="2000" dirty="0" smtClean="0">
                <a:latin typeface="Comic Sans MS" panose="030F0702030302020204" pitchFamily="66" charset="0"/>
              </a:rPr>
              <a:t>7) </a:t>
            </a:r>
            <a:r>
              <a:rPr lang="en-US" sz="2800" b="1" dirty="0" smtClean="0">
                <a:solidFill>
                  <a:srgbClr val="FFFF00"/>
                </a:solidFill>
                <a:latin typeface="Comic Sans MS" panose="030F0702030302020204" pitchFamily="66" charset="0"/>
              </a:rPr>
              <a:t>"See you next time</a:t>
            </a:r>
            <a:r>
              <a:rPr lang="en-US" sz="2000" dirty="0" smtClean="0">
                <a:latin typeface="Comic Sans MS" panose="030F0702030302020204" pitchFamily="66" charset="0"/>
              </a:rPr>
              <a:t>" : This is used when you know you will be returning to a specific place and you will see the person when you come back.</a:t>
            </a:r>
          </a:p>
          <a:p>
            <a:r>
              <a:rPr lang="en-US" sz="2000" dirty="0" smtClean="0">
                <a:latin typeface="Comic Sans MS" panose="030F0702030302020204" pitchFamily="66" charset="0"/>
              </a:rPr>
              <a:t> </a:t>
            </a:r>
          </a:p>
          <a:p>
            <a:pPr algn="ctr"/>
            <a:r>
              <a:rPr lang="en-US" sz="2000" dirty="0" smtClean="0">
                <a:latin typeface="Comic Sans MS" panose="030F0702030302020204" pitchFamily="66" charset="0"/>
              </a:rPr>
              <a:t>8) </a:t>
            </a:r>
            <a:r>
              <a:rPr lang="en-US" sz="2800" b="1" dirty="0" smtClean="0">
                <a:solidFill>
                  <a:srgbClr val="FFFF00"/>
                </a:solidFill>
                <a:latin typeface="Comic Sans MS" panose="030F0702030302020204" pitchFamily="66" charset="0"/>
              </a:rPr>
              <a:t>"Catch </a:t>
            </a:r>
            <a:r>
              <a:rPr lang="en-US" sz="2800" b="1" dirty="0" err="1" smtClean="0">
                <a:solidFill>
                  <a:srgbClr val="FFFF00"/>
                </a:solidFill>
                <a:latin typeface="Comic Sans MS" panose="030F0702030302020204" pitchFamily="66" charset="0"/>
              </a:rPr>
              <a:t>ya</a:t>
            </a:r>
            <a:r>
              <a:rPr lang="en-US" sz="2800" b="1" dirty="0" smtClean="0">
                <a:solidFill>
                  <a:srgbClr val="FFFF00"/>
                </a:solidFill>
                <a:latin typeface="Comic Sans MS" panose="030F0702030302020204" pitchFamily="66" charset="0"/>
              </a:rPr>
              <a:t> later</a:t>
            </a:r>
            <a:r>
              <a:rPr lang="en-US" sz="2000" dirty="0" smtClean="0">
                <a:latin typeface="Comic Sans MS" panose="030F0702030302020204" pitchFamily="66" charset="0"/>
              </a:rPr>
              <a:t>" : This is used very casually between friends or acquaintances.</a:t>
            </a:r>
          </a:p>
          <a:p>
            <a:r>
              <a:rPr lang="en-US" sz="2000" dirty="0" smtClean="0">
                <a:latin typeface="Comic Sans MS" panose="030F0702030302020204" pitchFamily="66" charset="0"/>
              </a:rPr>
              <a:t> </a:t>
            </a:r>
          </a:p>
          <a:p>
            <a:pPr algn="ctr"/>
            <a:r>
              <a:rPr lang="en-US" sz="2000" dirty="0" smtClean="0">
                <a:latin typeface="Comic Sans MS" panose="030F0702030302020204" pitchFamily="66" charset="0"/>
              </a:rPr>
              <a:t>9) </a:t>
            </a:r>
            <a:r>
              <a:rPr lang="en-US" sz="2800" b="1" dirty="0" smtClean="0">
                <a:solidFill>
                  <a:srgbClr val="FFFF00"/>
                </a:solidFill>
                <a:latin typeface="Comic Sans MS" panose="030F0702030302020204" pitchFamily="66" charset="0"/>
              </a:rPr>
              <a:t>"Have a good one</a:t>
            </a:r>
            <a:r>
              <a:rPr lang="en-US" sz="2000" dirty="0" smtClean="0">
                <a:latin typeface="Comic Sans MS" panose="030F0702030302020204" pitchFamily="66" charset="0"/>
              </a:rPr>
              <a:t>" : This means, "have a nice day" and is used casually, but it could be used between strangers, friends, </a:t>
            </a:r>
            <a:r>
              <a:rPr lang="en-US" sz="2000" dirty="0" err="1" smtClean="0">
                <a:latin typeface="Comic Sans MS" panose="030F0702030302020204" pitchFamily="66" charset="0"/>
              </a:rPr>
              <a:t>colleages</a:t>
            </a:r>
            <a:r>
              <a:rPr lang="en-US" sz="2000" dirty="0" smtClean="0">
                <a:latin typeface="Comic Sans MS" panose="030F0702030302020204" pitchFamily="66" charset="0"/>
              </a:rPr>
              <a:t>, or family members.</a:t>
            </a:r>
            <a:endParaRPr lang="en-US" sz="2000" dirty="0">
              <a:latin typeface="Comic Sans MS" panose="030F0702030302020204" pitchFamily="66" charset="0"/>
            </a:endParaRPr>
          </a:p>
        </p:txBody>
      </p:sp>
    </p:spTree>
    <p:extLst>
      <p:ext uri="{BB962C8B-B14F-4D97-AF65-F5344CB8AC3E}">
        <p14:creationId xmlns:p14="http://schemas.microsoft.com/office/powerpoint/2010/main" val="26067002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122</TotalTime>
  <Words>788</Words>
  <Application>Microsoft Office PowerPoint</Application>
  <PresentationFormat>On-screen Show (4:3)</PresentationFormat>
  <Paragraphs>47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Thatch</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English Academy</dc:creator>
  <cp:lastModifiedBy>English Academy</cp:lastModifiedBy>
  <cp:revision>2</cp:revision>
  <dcterms:created xsi:type="dcterms:W3CDTF">2014-09-24T22:37:06Z</dcterms:created>
  <dcterms:modified xsi:type="dcterms:W3CDTF">2014-09-25T00:39:50Z</dcterms:modified>
</cp:coreProperties>
</file>