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13"/>
  </p:notesMasterIdLst>
  <p:sldIdLst>
    <p:sldId id="256" r:id="rId2"/>
    <p:sldId id="257" r:id="rId3"/>
    <p:sldId id="258" r:id="rId4"/>
    <p:sldId id="263" r:id="rId5"/>
    <p:sldId id="262" r:id="rId6"/>
    <p:sldId id="260" r:id="rId7"/>
    <p:sldId id="259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74" autoAdjust="0"/>
    <p:restoredTop sz="94660"/>
  </p:normalViewPr>
  <p:slideViewPr>
    <p:cSldViewPr>
      <p:cViewPr varScale="1">
        <p:scale>
          <a:sx n="83" d="100"/>
          <a:sy n="83" d="100"/>
        </p:scale>
        <p:origin x="112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553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Kliknij, aby edytować style wzorca tekstu</a:t>
            </a:r>
          </a:p>
          <a:p>
            <a:pPr lvl="1"/>
            <a:r>
              <a:rPr lang="en-GB" altLang="en-US" smtClean="0"/>
              <a:t>Drugi poziom</a:t>
            </a:r>
          </a:p>
          <a:p>
            <a:pPr lvl="2"/>
            <a:r>
              <a:rPr lang="en-GB" altLang="en-US" smtClean="0"/>
              <a:t>Trzeci poziom</a:t>
            </a:r>
          </a:p>
          <a:p>
            <a:pPr lvl="3"/>
            <a:r>
              <a:rPr lang="en-GB" altLang="en-US" smtClean="0"/>
              <a:t>Czwarty poziom</a:t>
            </a:r>
          </a:p>
          <a:p>
            <a:pPr lvl="4"/>
            <a:r>
              <a:rPr lang="en-GB" altLang="en-US" smtClean="0"/>
              <a:t>Piąty poziom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6" rIns="91431" bIns="4571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735F888-00B3-4F2E-B7E7-2654429B8098}" type="slidenum">
              <a:rPr lang="en-GB" altLang="en-US"/>
              <a:pPr/>
              <a:t>‹Nº›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EFED46-3E1F-4FC9-95E3-830A6DC3F77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4F9A0C-4A7B-4DD1-B851-7A932A349C11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6C5A38-62C1-459A-9A40-18DAC32A3E10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01BEBC-3E24-4919-9268-43C7E08F98AA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BE5E1B-FCC4-493E-893E-D8B812A75AF3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18C879-4492-475F-B449-B0E44789468E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0DFE79-13E6-4909-9E8B-12BBC53B7C64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64C654-6F0A-477A-8927-E83BB75E5D47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E138C-8034-4F24-A321-7BE4A0053AC4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028126-A9E8-435A-9481-38B04E9C10FF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963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963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963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3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3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4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9648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964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5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9667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9668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69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0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1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2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3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4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5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6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7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8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79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0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1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2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3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4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9685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9686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7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8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89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90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91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692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9693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9694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6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6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96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969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altLang="en-US" noProof="0" smtClean="0"/>
              <a:t>Kliknij, aby edytować styl wzorca tytułu</a:t>
            </a:r>
          </a:p>
        </p:txBody>
      </p:sp>
      <p:sp>
        <p:nvSpPr>
          <p:cNvPr id="6969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Kliknij, aby edytować styl wzorca podtytułu</a:t>
            </a:r>
          </a:p>
        </p:txBody>
      </p:sp>
      <p:sp>
        <p:nvSpPr>
          <p:cNvPr id="69700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9701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9702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F177EDB-B9B0-4225-B6B9-1BC352558806}" type="slidenum">
              <a:rPr lang="en-US" altLang="en-US"/>
              <a:pPr/>
              <a:t>‹Nº›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2607E-F537-40E5-A54E-C38921CE4FA2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57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BA6C0-7053-414B-A6F0-1C8727AFDA9C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53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82F08-BF69-4F95-AA3A-4834FD7F7788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97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381E3-18DA-4C95-88B7-E13C18BB8929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924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B6682-0BC8-4DA2-8657-4836ACE51251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3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D12C80-0B66-4D38-9913-0282C535C640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49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1B5E1-1B5A-4AFA-AB64-D5BC679C0088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1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0E1CA-A9BD-4B85-8367-98C5E46C0A43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730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8EC1B2-D8E9-4F8E-B799-470A2A61BC5D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31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3C17A3-92DB-479E-854D-915672DF145C}" type="slidenum">
              <a:rPr lang="en-US" altLang="en-US"/>
              <a:pPr/>
              <a:t>‹Nº›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463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1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6861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8613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6861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1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62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6862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2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3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64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6864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4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5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8662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6866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66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68670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6867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67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67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867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867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Kliknij, aby edytować styl wzorca tytułu</a:t>
            </a:r>
          </a:p>
        </p:txBody>
      </p:sp>
      <p:sp>
        <p:nvSpPr>
          <p:cNvPr id="6867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Kliknij, aby edytować style wzorca tekstu</a:t>
            </a:r>
          </a:p>
          <a:p>
            <a:pPr lvl="1"/>
            <a:r>
              <a:rPr lang="en-US" altLang="en-US" smtClean="0"/>
              <a:t>Drugi poziom</a:t>
            </a:r>
          </a:p>
          <a:p>
            <a:pPr lvl="2"/>
            <a:r>
              <a:rPr lang="en-US" altLang="en-US" smtClean="0"/>
              <a:t>Trzeci poziom</a:t>
            </a:r>
          </a:p>
          <a:p>
            <a:pPr lvl="3"/>
            <a:r>
              <a:rPr lang="en-US" altLang="en-US" smtClean="0"/>
              <a:t>Czwarty poziom</a:t>
            </a:r>
          </a:p>
          <a:p>
            <a:pPr lvl="4"/>
            <a:r>
              <a:rPr lang="en-US" altLang="en-US" smtClean="0"/>
              <a:t>Piąty poziom</a:t>
            </a:r>
          </a:p>
        </p:txBody>
      </p:sp>
      <p:sp>
        <p:nvSpPr>
          <p:cNvPr id="6867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867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6867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E33AD2B-135C-44FD-868D-3597CAF92D9C}" type="slidenum">
              <a:rPr lang="en-US" altLang="en-US"/>
              <a:pPr/>
              <a:t>‹Nº›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z="7200"/>
              <a:t>First Conditional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Grammar Guide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en-US" altLang="en-US" sz="5400" i="1">
                <a:sym typeface="Wingdings" panose="05000000000000000000" pitchFamily="2" charset="2"/>
              </a:rPr>
              <a:t>If you learn it, 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5400" i="1">
                <a:sym typeface="Wingdings" panose="05000000000000000000" pitchFamily="2" charset="2"/>
              </a:rPr>
              <a:t>you will use </a:t>
            </a:r>
            <a:endParaRPr lang="pl-PL" altLang="en-US" sz="5400" i="1"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5400" i="1">
                <a:sym typeface="Wingdings" panose="05000000000000000000" pitchFamily="2" charset="2"/>
              </a:rPr>
              <a:t>1st conditional correctly.</a:t>
            </a:r>
            <a:endParaRPr lang="en-US" altLang="en-US" sz="6600" i="1">
              <a:sym typeface="Wingdings" panose="05000000000000000000" pitchFamily="2" charset="2"/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en-US" altLang="en-US" sz="6600" i="1">
                <a:sym typeface="Wingdings" panose="05000000000000000000" pitchFamily="2" charset="2"/>
              </a:rPr>
              <a:t></a:t>
            </a:r>
            <a:endParaRPr lang="en-US" altLang="en-US" sz="66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Bibliography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Bourke K.: </a:t>
            </a:r>
            <a:r>
              <a:rPr lang="en-US" altLang="en-US" sz="2400" i="1"/>
              <a:t>Verbs and Tenses: Intermediate. Test it, Fix it.</a:t>
            </a:r>
            <a:r>
              <a:rPr lang="en-US" altLang="en-US" sz="2400"/>
              <a:t> Oxford: Oxford University Press, 2006. 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Leech G., Cruickshank B., Ivanic R.</a:t>
            </a:r>
            <a:r>
              <a:rPr lang="pl-PL" altLang="en-US" sz="2400"/>
              <a:t>:</a:t>
            </a:r>
            <a:r>
              <a:rPr lang="en-US" altLang="en-US" sz="2400"/>
              <a:t> </a:t>
            </a:r>
            <a:r>
              <a:rPr lang="en-US" altLang="en-US" sz="2400" i="1"/>
              <a:t>An A-Z of English Grammar &amp; Usage.</a:t>
            </a:r>
            <a:r>
              <a:rPr lang="en-US" altLang="en-US" sz="2400"/>
              <a:t> Harlow: Longman, 2004.</a:t>
            </a:r>
            <a:endParaRPr lang="en-US" altLang="en-US" sz="2400" i="1"/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Murphy R.: </a:t>
            </a:r>
            <a:r>
              <a:rPr lang="en-US" altLang="en-US" sz="2400" i="1"/>
              <a:t>English Grammar in Use</a:t>
            </a:r>
            <a:r>
              <a:rPr lang="en-US" altLang="en-US" sz="2400"/>
              <a:t>. Cambridge: Cambridge University Press, 2006.</a:t>
            </a:r>
            <a:endParaRPr lang="en-US" altLang="en-US" sz="2400" i="1"/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Swan M.: </a:t>
            </a:r>
            <a:r>
              <a:rPr lang="en-US" altLang="en-US" sz="2400" i="1"/>
              <a:t>Practical English Usage</a:t>
            </a:r>
            <a:r>
              <a:rPr lang="en-US" altLang="en-US" sz="2400"/>
              <a:t>. Oxford: Oxford University Press, 2005.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Thomas A. J., Martinet A. V.: </a:t>
            </a:r>
            <a:r>
              <a:rPr lang="en-US" altLang="en-US" sz="2400" i="1"/>
              <a:t>A practical English Grammar</a:t>
            </a:r>
            <a:r>
              <a:rPr lang="en-US" altLang="en-US" sz="2400"/>
              <a:t>. Oxford: Oxford University Press, 1986.</a:t>
            </a:r>
          </a:p>
          <a:p>
            <a:pPr marL="457200" indent="-457200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2400"/>
              <a:t>Vince M.: </a:t>
            </a:r>
            <a:r>
              <a:rPr lang="en-US" altLang="en-US" sz="2400" i="1"/>
              <a:t>Intermediate Language Practice (New Edition)</a:t>
            </a:r>
            <a:r>
              <a:rPr lang="en-US" altLang="en-US" sz="2400"/>
              <a:t> . Oxford: Macmillan Education 2010.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Introduction: Clauses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/>
              <a:t>Conditional sentences usually consist of two clauses: </a:t>
            </a:r>
            <a:endParaRPr lang="pl-PL" altLang="en-US"/>
          </a:p>
          <a:p>
            <a:pPr>
              <a:buFont typeface="Wingdings" panose="05000000000000000000" pitchFamily="2" charset="2"/>
              <a:buNone/>
            </a:pPr>
            <a:endParaRPr lang="pl-PL" altLang="en-US"/>
          </a:p>
          <a:p>
            <a:r>
              <a:rPr lang="en-US" altLang="en-US"/>
              <a:t>a conditional clause (or IF CLAUSE) and a main clause (or RESULT CLAUSE). </a:t>
            </a:r>
            <a:endParaRPr lang="pl-PL" altLang="en-US"/>
          </a:p>
          <a:p>
            <a:endParaRPr lang="pl-PL" altLang="en-US"/>
          </a:p>
          <a:p>
            <a:r>
              <a:rPr lang="en-US" altLang="en-US"/>
              <a:t>The result in the main clause is dependent on the condition in the conditional clause. </a:t>
            </a:r>
            <a:endParaRPr lang="pl-PL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Conditional: Verb Patterns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altLang="en-US"/>
              <a:t>RESULT CLAUSE         IF CLAUSE</a:t>
            </a:r>
          </a:p>
          <a:p>
            <a:endParaRPr lang="pl-PL" altLang="en-US" sz="2000"/>
          </a:p>
          <a:p>
            <a:pPr>
              <a:buFont typeface="Wingdings" panose="05000000000000000000" pitchFamily="2" charset="2"/>
              <a:buNone/>
            </a:pPr>
            <a:r>
              <a:rPr lang="pl-PL" altLang="en-US">
                <a:solidFill>
                  <a:srgbClr val="000099"/>
                </a:solidFill>
              </a:rPr>
              <a:t>	</a:t>
            </a:r>
            <a:r>
              <a:rPr lang="pl-PL" altLang="en-US">
                <a:solidFill>
                  <a:schemeClr val="hlink"/>
                </a:solidFill>
              </a:rPr>
              <a:t>will/won’t + infinitive	 if + present simple</a:t>
            </a:r>
          </a:p>
          <a:p>
            <a:pPr>
              <a:buFont typeface="Wingdings" panose="05000000000000000000" pitchFamily="2" charset="2"/>
              <a:buNone/>
            </a:pPr>
            <a:endParaRPr lang="pl-PL" altLang="en-US">
              <a:solidFill>
                <a:schemeClr val="hlink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chemeClr val="hlink"/>
                </a:solidFill>
              </a:rPr>
              <a:t>		I will stay at home if it rains.</a:t>
            </a:r>
          </a:p>
          <a:p>
            <a:endParaRPr lang="pl-PL" altLang="en-US">
              <a:solidFill>
                <a:srgbClr val="000099"/>
              </a:solidFill>
            </a:endParaRPr>
          </a:p>
        </p:txBody>
      </p:sp>
      <p:sp>
        <p:nvSpPr>
          <p:cNvPr id="46084" name="Line 4"/>
          <p:cNvSpPr>
            <a:spLocks noChangeShapeType="1"/>
          </p:cNvSpPr>
          <p:nvPr/>
        </p:nvSpPr>
        <p:spPr bwMode="auto">
          <a:xfrm>
            <a:off x="2124075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>
            <a:off x="6443663" y="21336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Conditional</a:t>
            </a:r>
            <a:r>
              <a:rPr lang="pl-PL" altLang="en-US"/>
              <a:t>: </a:t>
            </a:r>
            <a:r>
              <a:rPr lang="en-US" altLang="en-US"/>
              <a:t>Clause Order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You can reverse the two clauses of a first conditional sentence without changing the meaning:</a:t>
            </a:r>
            <a:endParaRPr lang="pl-PL" altLang="en-US"/>
          </a:p>
          <a:p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pl-PL" altLang="en-US"/>
              <a:t>	</a:t>
            </a:r>
            <a:r>
              <a:rPr lang="en-US" altLang="en-US" i="1">
                <a:solidFill>
                  <a:schemeClr val="hlink"/>
                </a:solidFill>
              </a:rPr>
              <a:t>We will go if Pat doesn’t arrive soon</a:t>
            </a:r>
            <a:r>
              <a:rPr lang="pl-PL" altLang="en-US" i="1">
                <a:solidFill>
                  <a:schemeClr val="hlink"/>
                </a:solidFill>
              </a:rPr>
              <a:t>.</a:t>
            </a:r>
            <a:r>
              <a:rPr lang="en-US" altLang="en-US" i="1">
                <a:solidFill>
                  <a:srgbClr val="000099"/>
                </a:solidFill>
              </a:rPr>
              <a:t> </a:t>
            </a:r>
            <a:endParaRPr lang="pl-PL" altLang="en-US" i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rgbClr val="000099"/>
                </a:solidFill>
              </a:rPr>
              <a:t>	</a:t>
            </a:r>
            <a:r>
              <a:rPr lang="en-US" altLang="en-US" i="1"/>
              <a:t>=</a:t>
            </a:r>
            <a:r>
              <a:rPr lang="en-US" altLang="en-US" i="1">
                <a:solidFill>
                  <a:srgbClr val="000099"/>
                </a:solidFill>
              </a:rPr>
              <a:t> </a:t>
            </a:r>
            <a:endParaRPr lang="pl-PL" altLang="en-US" i="1">
              <a:solidFill>
                <a:srgbClr val="000099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rgbClr val="000099"/>
                </a:solidFill>
              </a:rPr>
              <a:t>	</a:t>
            </a:r>
            <a:r>
              <a:rPr lang="en-US" altLang="en-US" i="1">
                <a:solidFill>
                  <a:schemeClr val="hlink"/>
                </a:solidFill>
              </a:rPr>
              <a:t>If Pat doesn’t arrive soon, we will 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First Conditional: Clause Order</a:t>
            </a:r>
            <a:endParaRPr lang="pl-PL" alt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It doesn’t matter which comes first</a:t>
            </a:r>
            <a:r>
              <a:rPr lang="pl-PL" altLang="en-US"/>
              <a:t>, but i</a:t>
            </a:r>
            <a:r>
              <a:rPr lang="en-US" altLang="en-US"/>
              <a:t>f we put the IF CLAUSE first, we usually </a:t>
            </a:r>
            <a:r>
              <a:rPr lang="en-US" altLang="en-US" u="sng"/>
              <a:t>separate the clauses with a comma</a:t>
            </a:r>
            <a:r>
              <a:rPr lang="pl-PL" altLang="en-US"/>
              <a:t>:</a:t>
            </a:r>
          </a:p>
          <a:p>
            <a:endParaRPr lang="pl-PL" altLang="en-US"/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rgbClr val="000099"/>
                </a:solidFill>
              </a:rPr>
              <a:t>	</a:t>
            </a:r>
            <a:r>
              <a:rPr lang="en-US" altLang="en-US" i="1">
                <a:solidFill>
                  <a:schemeClr val="hlink"/>
                </a:solidFill>
              </a:rPr>
              <a:t>She will get a pay rise if she works hard.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chemeClr val="hlink"/>
                </a:solidFill>
              </a:rPr>
              <a:t>	</a:t>
            </a:r>
            <a:r>
              <a:rPr lang="en-US" altLang="en-US" i="1"/>
              <a:t>=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chemeClr val="hlink"/>
                </a:solidFill>
              </a:rPr>
              <a:t>	</a:t>
            </a:r>
            <a:r>
              <a:rPr lang="en-US" altLang="en-US" i="1">
                <a:solidFill>
                  <a:schemeClr val="hlink"/>
                </a:solidFill>
              </a:rPr>
              <a:t>If she works hard</a:t>
            </a:r>
            <a:r>
              <a:rPr lang="en-US" altLang="en-US" b="1" i="1" u="sng">
                <a:solidFill>
                  <a:schemeClr val="hlink"/>
                </a:solidFill>
              </a:rPr>
              <a:t>,</a:t>
            </a:r>
            <a:r>
              <a:rPr lang="en-US" altLang="en-US" i="1">
                <a:solidFill>
                  <a:schemeClr val="hlink"/>
                </a:solidFill>
              </a:rPr>
              <a:t> she will get a pay rise.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/>
              <a:t>Use: P</a:t>
            </a:r>
            <a:r>
              <a:rPr lang="en-US" altLang="en-US"/>
              <a:t>ossible </a:t>
            </a:r>
            <a:r>
              <a:rPr lang="pl-PL" altLang="en-US"/>
              <a:t>F</a:t>
            </a:r>
            <a:r>
              <a:rPr lang="en-US" altLang="en-US"/>
              <a:t>uture </a:t>
            </a:r>
            <a:r>
              <a:rPr lang="pl-PL" altLang="en-US"/>
              <a:t>E</a:t>
            </a:r>
            <a:r>
              <a:rPr lang="en-US" altLang="en-US"/>
              <a:t>vents </a:t>
            </a:r>
            <a:endParaRPr lang="pl-PL" alt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/>
              <a:t>We use the first conditional to talk about </a:t>
            </a:r>
            <a:r>
              <a:rPr lang="en-US" altLang="en-US" sz="2800" u="sng"/>
              <a:t>real future possibilities</a:t>
            </a:r>
            <a:r>
              <a:rPr lang="en-US" altLang="en-US" sz="2800"/>
              <a:t>, things that are likely to happen: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en-US" sz="2800" i="1">
                <a:solidFill>
                  <a:srgbClr val="000099"/>
                </a:solidFill>
              </a:rPr>
              <a:t>	</a:t>
            </a:r>
            <a:r>
              <a:rPr lang="en-US" altLang="en-US" sz="2800" i="1">
                <a:solidFill>
                  <a:schemeClr val="hlink"/>
                </a:solidFill>
              </a:rPr>
              <a:t>If I go to Barcelona, I will send you a postcard.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	(=</a:t>
            </a:r>
            <a:r>
              <a:rPr lang="pl-PL" altLang="en-US" sz="2800"/>
              <a:t> </a:t>
            </a:r>
            <a:r>
              <a:rPr lang="en-US" altLang="en-US" sz="2800"/>
              <a:t>it’s possible that I’ll go. I’m planning to go to Spain on holiday.)</a:t>
            </a:r>
            <a:endParaRPr lang="pl-PL" altLang="en-US" sz="2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pl-PL" altLang="en-US" sz="280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pl-PL" altLang="en-US" sz="2800" i="1">
                <a:solidFill>
                  <a:srgbClr val="000099"/>
                </a:solidFill>
              </a:rPr>
              <a:t>	</a:t>
            </a:r>
            <a:r>
              <a:rPr lang="en-US" altLang="en-US" sz="2800" i="1">
                <a:solidFill>
                  <a:schemeClr val="hlink"/>
                </a:solidFill>
              </a:rPr>
              <a:t>If I move to London, I will invite you to stay with me.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	(=</a:t>
            </a:r>
            <a:r>
              <a:rPr lang="pl-PL" altLang="en-US" sz="2800"/>
              <a:t> </a:t>
            </a:r>
            <a:r>
              <a:rPr lang="en-US" altLang="en-US" sz="2800"/>
              <a:t>it’s possible that I will move. I’m looking for a job in London.)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sentences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i="1">
                <a:solidFill>
                  <a:schemeClr val="hlink"/>
                </a:solidFill>
              </a:rPr>
              <a:t>The cat will scratch you if you pull its tail.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She will be angry if I’m late. 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I will come and see you tomorrow if I have enough time.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I’ll call the police if you don’t leave right now!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sentences</a:t>
            </a:r>
            <a:endParaRPr lang="pl-PL" alt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i="1">
                <a:solidFill>
                  <a:schemeClr val="hlink"/>
                </a:solidFill>
              </a:rPr>
              <a:t>If the weather is good tomorrow, we’ll have a picnic.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If he runs, he will get there in time.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If we don’t hurry, we won’t finish.</a:t>
            </a:r>
          </a:p>
          <a:p>
            <a:endParaRPr lang="en-US" altLang="en-US" sz="2800" i="1">
              <a:solidFill>
                <a:schemeClr val="hlink"/>
              </a:solidFill>
            </a:endParaRPr>
          </a:p>
          <a:p>
            <a:r>
              <a:rPr lang="en-US" altLang="en-US" sz="2800" i="1">
                <a:solidFill>
                  <a:schemeClr val="hlink"/>
                </a:solidFill>
              </a:rPr>
              <a:t>If the result of the test is negative, you’ll receive notification through the post.</a:t>
            </a:r>
            <a:endParaRPr lang="pl-PL" altLang="en-US" sz="2800" i="1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en-US" i="1"/>
              <a:t>UNLESS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 u="sng"/>
              <a:t>UNLESS</a:t>
            </a:r>
            <a:r>
              <a:rPr lang="en-US" altLang="en-US"/>
              <a:t> means the same as </a:t>
            </a:r>
            <a:r>
              <a:rPr lang="en-US" altLang="en-US" i="1" u="sng"/>
              <a:t>IF NOT</a:t>
            </a:r>
            <a:r>
              <a:rPr lang="en-US" altLang="en-US"/>
              <a:t>:</a:t>
            </a:r>
          </a:p>
          <a:p>
            <a:endParaRPr lang="en-US" altLang="en-US"/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rgbClr val="000099"/>
                </a:solidFill>
              </a:rPr>
              <a:t>	</a:t>
            </a:r>
            <a:r>
              <a:rPr lang="en-US" altLang="en-US" i="1">
                <a:solidFill>
                  <a:schemeClr val="hlink"/>
                </a:solidFill>
              </a:rPr>
              <a:t>I won’t pass my exam </a:t>
            </a:r>
            <a:r>
              <a:rPr lang="en-US" altLang="en-US" b="1" i="1" u="sng">
                <a:solidFill>
                  <a:schemeClr val="hlink"/>
                </a:solidFill>
              </a:rPr>
              <a:t>unless</a:t>
            </a:r>
            <a:r>
              <a:rPr lang="en-US" altLang="en-US" i="1">
                <a:solidFill>
                  <a:schemeClr val="hlink"/>
                </a:solidFill>
              </a:rPr>
              <a:t> I work harder.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chemeClr val="hlink"/>
                </a:solidFill>
              </a:rPr>
              <a:t>	</a:t>
            </a:r>
            <a:r>
              <a:rPr lang="en-US" altLang="en-US" i="1"/>
              <a:t>=</a:t>
            </a:r>
          </a:p>
          <a:p>
            <a:pPr>
              <a:buFont typeface="Wingdings" panose="05000000000000000000" pitchFamily="2" charset="2"/>
              <a:buNone/>
            </a:pPr>
            <a:r>
              <a:rPr lang="pl-PL" altLang="en-US" i="1">
                <a:solidFill>
                  <a:schemeClr val="hlink"/>
                </a:solidFill>
              </a:rPr>
              <a:t>	</a:t>
            </a:r>
            <a:r>
              <a:rPr lang="en-US" altLang="en-US" i="1">
                <a:solidFill>
                  <a:schemeClr val="hlink"/>
                </a:solidFill>
              </a:rPr>
              <a:t>I won</a:t>
            </a:r>
            <a:r>
              <a:rPr lang="pl-PL" altLang="en-US" i="1">
                <a:solidFill>
                  <a:schemeClr val="hlink"/>
                </a:solidFill>
              </a:rPr>
              <a:t>’</a:t>
            </a:r>
            <a:r>
              <a:rPr lang="en-US" altLang="en-US" i="1">
                <a:solidFill>
                  <a:schemeClr val="hlink"/>
                </a:solidFill>
              </a:rPr>
              <a:t>t pass my exam </a:t>
            </a:r>
            <a:r>
              <a:rPr lang="en-US" altLang="en-US" b="1" i="1" u="sng">
                <a:solidFill>
                  <a:schemeClr val="hlink"/>
                </a:solidFill>
              </a:rPr>
              <a:t>if</a:t>
            </a:r>
            <a:r>
              <a:rPr lang="en-US" altLang="en-US" i="1">
                <a:solidFill>
                  <a:schemeClr val="hlink"/>
                </a:solidFill>
              </a:rPr>
              <a:t> I do</a:t>
            </a:r>
            <a:r>
              <a:rPr lang="en-US" altLang="en-US" b="1" i="1" u="sng">
                <a:solidFill>
                  <a:schemeClr val="hlink"/>
                </a:solidFill>
              </a:rPr>
              <a:t>n’t</a:t>
            </a:r>
            <a:r>
              <a:rPr lang="en-US" altLang="en-US" i="1">
                <a:solidFill>
                  <a:schemeClr val="hlink"/>
                </a:solidFill>
              </a:rPr>
              <a:t> work harder.</a:t>
            </a:r>
          </a:p>
        </p:txBody>
      </p:sp>
      <p:sp>
        <p:nvSpPr>
          <p:cNvPr id="54276" name="Line 4"/>
          <p:cNvSpPr>
            <a:spLocks noChangeShapeType="1"/>
          </p:cNvSpPr>
          <p:nvPr/>
        </p:nvSpPr>
        <p:spPr bwMode="auto">
          <a:xfrm flipH="1">
            <a:off x="5003800" y="3429000"/>
            <a:ext cx="4318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5580063" y="3429000"/>
            <a:ext cx="4318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marszczki">
  <a:themeElements>
    <a:clrScheme name="Zmarszczki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Zmarszczki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Zmarszczki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marszczki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marszczki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140</TotalTime>
  <Words>382</Words>
  <Application>Microsoft Office PowerPoint</Application>
  <PresentationFormat>Presentación en pantalla (4:3)</PresentationFormat>
  <Paragraphs>76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Wingdings</vt:lpstr>
      <vt:lpstr>Zmarszczki</vt:lpstr>
      <vt:lpstr>First Conditional</vt:lpstr>
      <vt:lpstr>Introduction: Clauses</vt:lpstr>
      <vt:lpstr>First Conditional: Verb Patterns</vt:lpstr>
      <vt:lpstr>First Conditional: Clause Order</vt:lpstr>
      <vt:lpstr>First Conditional: Clause Order</vt:lpstr>
      <vt:lpstr>Use: Possible Future Events </vt:lpstr>
      <vt:lpstr>Example sentences</vt:lpstr>
      <vt:lpstr>Example sentences</vt:lpstr>
      <vt:lpstr>UNLESS</vt:lpstr>
      <vt:lpstr>Presentación de PowerPoint</vt:lpstr>
      <vt:lpstr>Bibliography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Conditional</dc:title>
  <dc:creator>KOMPUTER</dc:creator>
  <cp:lastModifiedBy>Sandra Carrasco</cp:lastModifiedBy>
  <cp:revision>11</cp:revision>
  <dcterms:created xsi:type="dcterms:W3CDTF">2008-12-02T16:47:20Z</dcterms:created>
  <dcterms:modified xsi:type="dcterms:W3CDTF">2019-02-18T23:05:00Z</dcterms:modified>
</cp:coreProperties>
</file>